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3"/>
  </p:notesMasterIdLst>
  <p:sldIdLst>
    <p:sldId id="256" r:id="rId2"/>
    <p:sldId id="280" r:id="rId3"/>
    <p:sldId id="281" r:id="rId4"/>
    <p:sldId id="257" r:id="rId5"/>
    <p:sldId id="260" r:id="rId6"/>
    <p:sldId id="261" r:id="rId7"/>
    <p:sldId id="264" r:id="rId8"/>
    <p:sldId id="262" r:id="rId9"/>
    <p:sldId id="278" r:id="rId10"/>
    <p:sldId id="279" r:id="rId11"/>
    <p:sldId id="268" r:id="rId12"/>
    <p:sldId id="269" r:id="rId13"/>
    <p:sldId id="270" r:id="rId14"/>
    <p:sldId id="271" r:id="rId15"/>
    <p:sldId id="272" r:id="rId16"/>
    <p:sldId id="282" r:id="rId17"/>
    <p:sldId id="273" r:id="rId18"/>
    <p:sldId id="274" r:id="rId19"/>
    <p:sldId id="284" r:id="rId20"/>
    <p:sldId id="283" r:id="rId21"/>
    <p:sldId id="285" r:id="rId2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00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164"/>
    <p:restoredTop sz="86421"/>
  </p:normalViewPr>
  <p:slideViewPr>
    <p:cSldViewPr snapToGrid="0" snapToObjects="1">
      <p:cViewPr varScale="1">
        <p:scale>
          <a:sx n="91" d="100"/>
          <a:sy n="91" d="100"/>
        </p:scale>
        <p:origin x="216" y="768"/>
      </p:cViewPr>
      <p:guideLst/>
    </p:cSldViewPr>
  </p:slideViewPr>
  <p:outlineViewPr>
    <p:cViewPr>
      <p:scale>
        <a:sx n="33" d="100"/>
        <a:sy n="33" d="100"/>
      </p:scale>
      <p:origin x="0" y="-2856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1E6C57-A02F-7D45-B443-82863C1945C1}" type="datetimeFigureOut">
              <a:rPr kumimoji="1" lang="ko-KR" altLang="en-US" smtClean="0"/>
              <a:t>2019. 11. 11.</a:t>
            </a:fld>
            <a:endParaRPr kumimoji="1"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136D6-BE64-AC40-B8F9-A7DE554EB9BC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8862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136D6-BE64-AC40-B8F9-A7DE554EB9BC}" type="slidenum">
              <a:rPr kumimoji="1" lang="ko-KR" altLang="en-US" smtClean="0"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05903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136D6-BE64-AC40-B8F9-A7DE554EB9BC}" type="slidenum">
              <a:rPr kumimoji="1" lang="ko-KR" altLang="en-US" smtClean="0"/>
              <a:t>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53978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136D6-BE64-AC40-B8F9-A7DE554EB9BC}" type="slidenum">
              <a:rPr kumimoji="1" lang="ko-KR" altLang="en-US" smtClean="0"/>
              <a:t>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06203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136D6-BE64-AC40-B8F9-A7DE554EB9BC}" type="slidenum">
              <a:rPr kumimoji="1" lang="ko-KR" altLang="en-US" smtClean="0"/>
              <a:t>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575882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136D6-BE64-AC40-B8F9-A7DE554EB9BC}" type="slidenum">
              <a:rPr kumimoji="1" lang="ko-KR" altLang="en-US" smtClean="0"/>
              <a:t>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6503995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136D6-BE64-AC40-B8F9-A7DE554EB9BC}" type="slidenum">
              <a:rPr kumimoji="1" lang="ko-KR" altLang="en-US" smtClean="0"/>
              <a:t>6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983069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136D6-BE64-AC40-B8F9-A7DE554EB9BC}" type="slidenum">
              <a:rPr kumimoji="1" lang="ko-KR" altLang="en-US" smtClean="0"/>
              <a:t>7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144231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136D6-BE64-AC40-B8F9-A7DE554EB9BC}" type="slidenum">
              <a:rPr kumimoji="1" lang="ko-KR" altLang="en-US" smtClean="0"/>
              <a:t>8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075906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136D6-BE64-AC40-B8F9-A7DE554EB9BC}" type="slidenum">
              <a:rPr kumimoji="1" lang="ko-KR" altLang="en-US" smtClean="0"/>
              <a:t>9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1888366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136D6-BE64-AC40-B8F9-A7DE554EB9BC}" type="slidenum">
              <a:rPr kumimoji="1" lang="ko-KR" altLang="en-US" smtClean="0"/>
              <a:t>10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181282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136D6-BE64-AC40-B8F9-A7DE554EB9BC}" type="slidenum">
              <a:rPr kumimoji="1" lang="ko-KR" altLang="en-US" smtClean="0"/>
              <a:t>11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6377707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136D6-BE64-AC40-B8F9-A7DE554EB9BC}" type="slidenum">
              <a:rPr kumimoji="1" lang="ko-KR" altLang="en-US" smtClean="0"/>
              <a:t>12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1382334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136D6-BE64-AC40-B8F9-A7DE554EB9BC}" type="slidenum">
              <a:rPr kumimoji="1" lang="ko-KR" altLang="en-US" smtClean="0"/>
              <a:t>13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5558676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136D6-BE64-AC40-B8F9-A7DE554EB9BC}" type="slidenum">
              <a:rPr kumimoji="1" lang="ko-KR" altLang="en-US" smtClean="0"/>
              <a:t>14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117397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136D6-BE64-AC40-B8F9-A7DE554EB9BC}" type="slidenum">
              <a:rPr kumimoji="1" lang="ko-KR" altLang="en-US" smtClean="0"/>
              <a:t>15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0219589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136D6-BE64-AC40-B8F9-A7DE554EB9BC}" type="slidenum">
              <a:rPr kumimoji="1" lang="ko-KR" altLang="en-US" smtClean="0"/>
              <a:t>16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9934286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136D6-BE64-AC40-B8F9-A7DE554EB9BC}" type="slidenum">
              <a:rPr kumimoji="1" lang="ko-KR" altLang="en-US" smtClean="0"/>
              <a:t>17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5505849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136D6-BE64-AC40-B8F9-A7DE554EB9BC}" type="slidenum">
              <a:rPr kumimoji="1" lang="ko-KR" altLang="en-US" smtClean="0"/>
              <a:t>18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8650053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136D6-BE64-AC40-B8F9-A7DE554EB9BC}" type="slidenum">
              <a:rPr kumimoji="1" lang="ko-KR" altLang="en-US" smtClean="0"/>
              <a:t>19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6455627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136D6-BE64-AC40-B8F9-A7DE554EB9BC}" type="slidenum">
              <a:rPr kumimoji="1" lang="ko-KR" altLang="en-US" smtClean="0"/>
              <a:t>20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1714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136D6-BE64-AC40-B8F9-A7DE554EB9BC}" type="slidenum">
              <a:rPr kumimoji="1" lang="ko-KR" altLang="en-US" smtClean="0"/>
              <a:t>21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04972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10634"/>
            <a:ext cx="9144000" cy="84716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0388-3BD5-9A46-BEA4-E5C42A18F6BC}" type="datetimeFigureOut">
              <a:rPr kumimoji="1" lang="ko-KR" altLang="en-US" smtClean="0"/>
              <a:t>2019. 11. 11.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08F40-1B0E-0A4D-BF4F-9F018B568FF9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4003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960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72988"/>
            <a:ext cx="10515600" cy="4903975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</a:lstStyle>
          <a:p>
            <a:pPr lvl="0"/>
            <a:r>
              <a:rPr lang="ko-KR" altLang="en-US" dirty="0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141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0388-3BD5-9A46-BEA4-E5C42A18F6BC}" type="datetimeFigureOut">
              <a:rPr kumimoji="1" lang="ko-KR" altLang="en-US" smtClean="0"/>
              <a:t>2019. 11. 11.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08F40-1B0E-0A4D-BF4F-9F018B568FF9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97857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0388-3BD5-9A46-BEA4-E5C42A18F6BC}" type="datetimeFigureOut">
              <a:rPr kumimoji="1" lang="ko-KR" altLang="en-US" smtClean="0"/>
              <a:t>2019. 11. 11.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08F40-1B0E-0A4D-BF4F-9F018B568FF9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883170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0388-3BD5-9A46-BEA4-E5C42A18F6BC}" type="datetimeFigureOut">
              <a:rPr kumimoji="1" lang="ko-KR" altLang="en-US" smtClean="0"/>
              <a:t>2019. 11. 11.</a:t>
            </a:fld>
            <a:endParaRPr kumimoji="1"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08F40-1B0E-0A4D-BF4F-9F018B568FF9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22937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0388-3BD5-9A46-BEA4-E5C42A18F6BC}" type="datetimeFigureOut">
              <a:rPr kumimoji="1" lang="ko-KR" altLang="en-US" smtClean="0"/>
              <a:t>2019. 11. 11.</a:t>
            </a:fld>
            <a:endParaRPr kumimoji="1"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08F40-1B0E-0A4D-BF4F-9F018B568FF9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034484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0388-3BD5-9A46-BEA4-E5C42A18F6BC}" type="datetimeFigureOut">
              <a:rPr kumimoji="1" lang="ko-KR" altLang="en-US" smtClean="0"/>
              <a:t>2019. 11. 11.</a:t>
            </a:fld>
            <a:endParaRPr kumimoji="1"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08F40-1B0E-0A4D-BF4F-9F018B568FF9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69897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0388-3BD5-9A46-BEA4-E5C42A18F6BC}" type="datetimeFigureOut">
              <a:rPr kumimoji="1" lang="ko-KR" altLang="en-US" smtClean="0"/>
              <a:t>2019. 11. 11.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08F40-1B0E-0A4D-BF4F-9F018B568FF9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315442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0388-3BD5-9A46-BEA4-E5C42A18F6BC}" type="datetimeFigureOut">
              <a:rPr kumimoji="1" lang="ko-KR" altLang="en-US" smtClean="0"/>
              <a:t>2019. 11. 11.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08F40-1B0E-0A4D-BF4F-9F018B568FF9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901255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0388-3BD5-9A46-BEA4-E5C42A18F6BC}" type="datetimeFigureOut">
              <a:rPr kumimoji="1" lang="ko-KR" altLang="en-US" smtClean="0"/>
              <a:t>2019. 11. 11.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08F40-1B0E-0A4D-BF4F-9F018B568FF9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055949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0388-3BD5-9A46-BEA4-E5C42A18F6BC}" type="datetimeFigureOut">
              <a:rPr kumimoji="1" lang="ko-KR" altLang="en-US" smtClean="0"/>
              <a:t>2019. 11. 11.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08F40-1B0E-0A4D-BF4F-9F018B568FF9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915807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00388-3BD5-9A46-BEA4-E5C42A18F6BC}" type="datetimeFigureOut">
              <a:rPr kumimoji="1" lang="ko-KR" altLang="en-US" smtClean="0"/>
              <a:t>2019. 11. 11.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08F40-1B0E-0A4D-BF4F-9F018B568FF9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393943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4D7E166-278F-5643-8970-F7AA866813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06 </a:t>
            </a:r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웹플럭스</a:t>
            </a:r>
            <a:b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</a:br>
            <a:r>
              <a:rPr kumimoji="1" lang="en-US" altLang="ko-KR" sz="28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-</a:t>
            </a:r>
            <a:r>
              <a:rPr kumimoji="1" lang="ko-KR" altLang="en-US" sz="28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비동기 </a:t>
            </a:r>
            <a:r>
              <a:rPr kumimoji="1" lang="ko-KR" altLang="en-US" sz="2800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논블로킹</a:t>
            </a:r>
            <a:r>
              <a:rPr kumimoji="1" lang="ko-KR" altLang="en-US" sz="28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통신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92C77B3-0295-CF4E-A7E5-1022755EA6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0" y="4424516"/>
            <a:ext cx="6858000" cy="833284"/>
          </a:xfrm>
        </p:spPr>
        <p:txBody>
          <a:bodyPr>
            <a:normAutofit lnSpcReduction="10000"/>
          </a:bodyPr>
          <a:lstStyle/>
          <a:p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클라우드플랫폼개발랩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</a:t>
            </a:r>
            <a:endParaRPr kumimoji="1" lang="en-US" altLang="ko-KR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조영일</a:t>
            </a:r>
            <a:endParaRPr kumimoji="1" lang="en-US" altLang="ko-KR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0869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5D7FC0-7C37-4640-91EA-7D92B3205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WebMVC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vs </a:t>
            </a:r>
            <a:r>
              <a:rPr kumimoji="1" lang="en-US" altLang="ko-KR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WebFlux</a:t>
            </a:r>
            <a:endParaRPr kumimoji="1" lang="ko-KR" altLang="en-US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4E6C5411-B694-0B41-A615-B1AB591B3B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52650" y="1358790"/>
            <a:ext cx="7886700" cy="4024463"/>
          </a:xfrm>
        </p:spPr>
      </p:pic>
    </p:spTree>
    <p:extLst>
      <p:ext uri="{BB962C8B-B14F-4D97-AF65-F5344CB8AC3E}">
        <p14:creationId xmlns:p14="http://schemas.microsoft.com/office/powerpoint/2010/main" val="752074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내용 개체 틀 12">
            <a:extLst>
              <a:ext uri="{FF2B5EF4-FFF2-40B4-BE49-F238E27FC236}">
                <a16:creationId xmlns:a16="http://schemas.microsoft.com/office/drawing/2014/main" id="{05D290A4-6F43-1A41-B4FE-DF21C3ED4E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0385" y="1434548"/>
            <a:ext cx="5718721" cy="3815668"/>
          </a:xfr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01B28452-D81B-124C-9B28-03B86C568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5294" y="1485235"/>
            <a:ext cx="5718940" cy="3714294"/>
          </a:xfrm>
          <a:prstGeom prst="rect">
            <a:avLst/>
          </a:prstGeom>
        </p:spPr>
      </p:pic>
      <p:cxnSp>
        <p:nvCxnSpPr>
          <p:cNvPr id="17" name="직선 연결선[R] 16">
            <a:extLst>
              <a:ext uri="{FF2B5EF4-FFF2-40B4-BE49-F238E27FC236}">
                <a16:creationId xmlns:a16="http://schemas.microsoft.com/office/drawing/2014/main" id="{7787E42F-781E-5145-86D7-D3ACAB88FC1E}"/>
              </a:ext>
            </a:extLst>
          </p:cNvPr>
          <p:cNvCxnSpPr/>
          <p:nvPr/>
        </p:nvCxnSpPr>
        <p:spPr>
          <a:xfrm>
            <a:off x="6069106" y="618565"/>
            <a:ext cx="0" cy="5701553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1387479F-4A01-FD4B-8AE0-FCE241046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9604"/>
          </a:xfrm>
        </p:spPr>
        <p:txBody>
          <a:bodyPr/>
          <a:lstStyle/>
          <a:p>
            <a:r>
              <a:rPr kumimoji="1" lang="en-US" altLang="ko-KR" sz="4400" kern="1200" dirty="0" err="1">
                <a:solidFill>
                  <a:srgbClr val="000000"/>
                </a:solidFill>
                <a:effectLst/>
                <a:latin typeface="NanumBarunGothic" panose="020B0603020101020101" pitchFamily="34" charset="-127"/>
                <a:ea typeface="NanumBarunGothic" panose="020B0603020101020101" pitchFamily="34" charset="-127"/>
                <a:cs typeface="+mj-cs"/>
              </a:rPr>
              <a:t>WebMVC</a:t>
            </a:r>
            <a:r>
              <a:rPr kumimoji="1" lang="en-US" altLang="ko-KR" sz="4400" kern="1200" dirty="0">
                <a:solidFill>
                  <a:srgbClr val="000000"/>
                </a:solidFill>
                <a:effectLst/>
                <a:latin typeface="NanumBarunGothic" panose="020B0603020101020101" pitchFamily="34" charset="-127"/>
                <a:ea typeface="NanumBarunGothic" panose="020B0603020101020101" pitchFamily="34" charset="-127"/>
                <a:cs typeface="+mj-cs"/>
              </a:rPr>
              <a:t> vs </a:t>
            </a:r>
            <a:r>
              <a:rPr kumimoji="1" lang="en-US" altLang="ko-KR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WebFlux</a:t>
            </a:r>
            <a:endParaRPr kumimoji="1" lang="ko-KR" altLang="en-US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38654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0BB58AC-D830-E14D-9634-33F67248E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WebMVC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</a:t>
            </a:r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아키텍쳐</a:t>
            </a:r>
            <a:endParaRPr kumimoji="1" lang="ko-KR" altLang="en-US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DAEA6ABE-8560-4144-BC88-3A7B64F559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115949"/>
            <a:ext cx="4891268" cy="5446262"/>
          </a:xfrm>
        </p:spPr>
      </p:pic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A61BF810-16A6-CB46-9459-B28CBAC78DF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729468" y="1115950"/>
            <a:ext cx="6015318" cy="4951934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kumimoji="1" lang="en-US" altLang="ko-KR" sz="16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1) </a:t>
            </a:r>
            <a:r>
              <a:rPr kumimoji="1" lang="ko-KR" altLang="en-US" sz="1600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서블릿</a:t>
            </a:r>
            <a:r>
              <a:rPr kumimoji="1" lang="ko-KR" altLang="en-US" sz="16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컨테이너가 요청을 받음</a:t>
            </a:r>
            <a:endParaRPr kumimoji="1" lang="en-US" altLang="ko-KR" sz="1600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pPr>
              <a:lnSpc>
                <a:spcPct val="110000"/>
              </a:lnSpc>
            </a:pPr>
            <a:r>
              <a:rPr kumimoji="1" lang="en-US" altLang="ko-KR" sz="1400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ServletRequest</a:t>
            </a:r>
            <a:r>
              <a:rPr kumimoji="1" lang="en-US" altLang="ko-KR" sz="14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</a:t>
            </a:r>
            <a:r>
              <a:rPr kumimoji="1" lang="ko-KR" altLang="en-US" sz="14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인터페이스로 변환</a:t>
            </a:r>
            <a:endParaRPr kumimoji="1" lang="en-US" altLang="ko-KR" sz="1400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pPr>
              <a:lnSpc>
                <a:spcPct val="110000"/>
              </a:lnSpc>
            </a:pPr>
            <a:r>
              <a:rPr kumimoji="1" lang="en-US" altLang="ko-KR" sz="1400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ServeletResponse</a:t>
            </a:r>
            <a:r>
              <a:rPr kumimoji="1" lang="en-US" altLang="ko-KR" sz="14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</a:t>
            </a:r>
            <a:r>
              <a:rPr kumimoji="1" lang="ko-KR" altLang="en-US" sz="14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인터페이스로 응답을 내보낼 준비</a:t>
            </a:r>
            <a:endParaRPr kumimoji="1" lang="en-US" altLang="ko-KR" sz="1400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kumimoji="1" lang="en-US" altLang="ko-KR" sz="16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2) </a:t>
            </a:r>
            <a:r>
              <a:rPr kumimoji="1" lang="en-US" altLang="ko-KR" sz="1600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ServletRequest</a:t>
            </a:r>
            <a:r>
              <a:rPr lang="ko-KR" altLang="en-US" sz="1600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를</a:t>
            </a:r>
            <a:r>
              <a:rPr lang="ko-KR" altLang="en-US" sz="16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</a:t>
            </a:r>
            <a:r>
              <a:rPr kumimoji="1" lang="en-US" altLang="ko-KR" sz="1600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FilterChain</a:t>
            </a:r>
            <a:r>
              <a:rPr kumimoji="1" lang="ko-KR" altLang="en-US" sz="1600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으로</a:t>
            </a:r>
            <a:r>
              <a:rPr kumimoji="1" lang="ko-KR" altLang="en-US" sz="16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연결된 필터를 통과시키면서 필터링함</a:t>
            </a:r>
            <a:endParaRPr kumimoji="1" lang="en-US" altLang="ko-KR" sz="1600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kumimoji="1" lang="en-US" altLang="ko-KR" sz="16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3) </a:t>
            </a:r>
            <a:r>
              <a:rPr kumimoji="1" lang="en-US" altLang="ko-KR" sz="1600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DispatcherServlet</a:t>
            </a:r>
            <a:r>
              <a:rPr kumimoji="1" lang="ko-KR" altLang="en-US" sz="16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이 처리</a:t>
            </a:r>
            <a:endParaRPr kumimoji="1" lang="en-US" altLang="ko-KR" sz="1600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pPr>
              <a:lnSpc>
                <a:spcPct val="110000"/>
              </a:lnSpc>
            </a:pPr>
            <a:r>
              <a:rPr kumimoji="1" lang="en-US" altLang="ko-KR" sz="1400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HandlerMapping</a:t>
            </a:r>
            <a:r>
              <a:rPr kumimoji="1" lang="en-US" altLang="ko-KR" sz="14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, </a:t>
            </a:r>
            <a:r>
              <a:rPr kumimoji="1" lang="en-US" altLang="ko-KR" sz="1400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HandlerAdapter</a:t>
            </a:r>
            <a:r>
              <a:rPr kumimoji="1" lang="en-US" altLang="ko-KR" sz="14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, </a:t>
            </a:r>
            <a:r>
              <a:rPr kumimoji="1" lang="en-US" altLang="ko-KR" sz="1400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ViewResolver</a:t>
            </a:r>
            <a:r>
              <a:rPr kumimoji="1" lang="ko-KR" altLang="en-US" sz="14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목록을 보유</a:t>
            </a:r>
            <a:endParaRPr kumimoji="1" lang="en-US" altLang="ko-KR" sz="1400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pPr>
              <a:lnSpc>
                <a:spcPct val="110000"/>
              </a:lnSpc>
            </a:pPr>
            <a:r>
              <a:rPr kumimoji="1" lang="ko-KR" altLang="en-US" sz="14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적절한 인스턴스를 찾아서 </a:t>
            </a:r>
            <a:r>
              <a:rPr kumimoji="1" lang="ko-KR" altLang="en-US" sz="1400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적용해줌</a:t>
            </a:r>
            <a:endParaRPr kumimoji="1" lang="en-US" altLang="ko-KR" sz="1400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kumimoji="1" lang="en-US" altLang="ko-KR" sz="16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4) </a:t>
            </a:r>
            <a:r>
              <a:rPr kumimoji="1" lang="en-US" altLang="ko-KR" sz="1600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HandlerMapping</a:t>
            </a:r>
            <a:r>
              <a:rPr kumimoji="1" lang="en-US" altLang="ko-KR" sz="16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</a:t>
            </a:r>
            <a:r>
              <a:rPr kumimoji="1" lang="ko-KR" altLang="en-US" sz="16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단계</a:t>
            </a:r>
            <a:endParaRPr kumimoji="1" lang="en-US" altLang="ko-KR" sz="1600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pPr>
              <a:lnSpc>
                <a:spcPct val="110000"/>
              </a:lnSpc>
            </a:pPr>
            <a:r>
              <a:rPr kumimoji="1" lang="ko-KR" altLang="en-US" sz="14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지정된 순서에 따라 </a:t>
            </a:r>
            <a:r>
              <a:rPr kumimoji="1" lang="en-US" altLang="ko-KR" sz="1400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HandlerMapping</a:t>
            </a:r>
            <a:r>
              <a:rPr kumimoji="1" lang="en-US" altLang="ko-KR" sz="14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</a:t>
            </a:r>
            <a:r>
              <a:rPr kumimoji="1" lang="ko-KR" altLang="en-US" sz="14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빈을 사용</a:t>
            </a:r>
            <a:endParaRPr kumimoji="1" lang="en-US" altLang="ko-KR" sz="1400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pPr>
              <a:lnSpc>
                <a:spcPct val="110000"/>
              </a:lnSpc>
            </a:pPr>
            <a:r>
              <a:rPr kumimoji="1" lang="en-US" altLang="ko-KR" sz="14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ex) </a:t>
            </a:r>
            <a:r>
              <a:rPr kumimoji="1" lang="en-US" altLang="ko-KR" sz="1400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RequestMappingHandlerMapping</a:t>
            </a:r>
            <a:endParaRPr kumimoji="1" lang="en-US" altLang="ko-KR" sz="1400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kumimoji="1" lang="en-US" altLang="ko-KR" sz="16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5) </a:t>
            </a:r>
            <a:r>
              <a:rPr kumimoji="1" lang="en-US" altLang="ko-KR" sz="1600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RequestMappingHandlerAdapter</a:t>
            </a:r>
            <a:r>
              <a:rPr kumimoji="1" lang="en-US" altLang="ko-KR" sz="16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</a:t>
            </a:r>
            <a:r>
              <a:rPr kumimoji="1" lang="ko-KR" altLang="en-US" sz="16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단계에서 </a:t>
            </a:r>
            <a:r>
              <a:rPr kumimoji="1" lang="ko-KR" altLang="en-US" sz="1600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입력받은</a:t>
            </a:r>
            <a:r>
              <a:rPr kumimoji="1" lang="ko-KR" altLang="en-US" sz="16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</a:t>
            </a:r>
            <a:r>
              <a:rPr kumimoji="1" lang="en-US" altLang="ko-KR" sz="1600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ServletRequest</a:t>
            </a:r>
            <a:r>
              <a:rPr kumimoji="1" lang="ko-KR" altLang="en-US" sz="16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와 객체 </a:t>
            </a:r>
            <a:r>
              <a:rPr kumimoji="1" lang="en-US" altLang="ko-KR" sz="16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with @Controller</a:t>
            </a:r>
            <a:r>
              <a:rPr kumimoji="1" lang="ko-KR" altLang="en-US" sz="1600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를</a:t>
            </a:r>
            <a:r>
              <a:rPr kumimoji="1" lang="ko-KR" altLang="en-US" sz="16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바인딩</a:t>
            </a:r>
            <a:endParaRPr kumimoji="1" lang="en-US" altLang="ko-KR" sz="1600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pPr>
              <a:lnSpc>
                <a:spcPct val="110000"/>
              </a:lnSpc>
            </a:pPr>
            <a:r>
              <a:rPr kumimoji="1" lang="ko-KR" altLang="en-US" sz="14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요청 검증</a:t>
            </a:r>
            <a:r>
              <a:rPr kumimoji="1" lang="en-US" altLang="ko-KR" sz="14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,</a:t>
            </a:r>
            <a:r>
              <a:rPr kumimoji="1" lang="ko-KR" altLang="en-US" sz="14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응답 변환</a:t>
            </a:r>
            <a:r>
              <a:rPr kumimoji="1" lang="en-US" altLang="ko-KR" sz="140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557875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80B775-D011-754B-88A0-3096A6EDA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WebMVC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의 한계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7B24DFA-2BC4-8440-8740-2CDCE8D74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Servlet API 3.1</a:t>
            </a:r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부터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</a:t>
            </a:r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넌블러킹을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지원함</a:t>
            </a:r>
            <a:endParaRPr kumimoji="1" lang="en-US" altLang="ko-KR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그러나 </a:t>
            </a:r>
            <a:r>
              <a:rPr kumimoji="1" lang="en-US" altLang="ko-KR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WebMVC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의 전반적인 </a:t>
            </a:r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라이프사이클은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</a:t>
            </a:r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블러킹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방식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592793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B5D1FDF-16FD-C04B-87A2-47F03624E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WebMVC</a:t>
            </a:r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를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직접 고친다면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?</a:t>
            </a:r>
            <a:endParaRPr kumimoji="1" lang="ko-KR" altLang="en-US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9D02EB-32C7-4A40-8342-8776C076C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서블릿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API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과의 </a:t>
            </a:r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인터페이싱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부분</a:t>
            </a:r>
            <a:endParaRPr kumimoji="1" lang="en-US" altLang="ko-KR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pPr lvl="1"/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서블릿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API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와 유사한 </a:t>
            </a:r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리액티브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인터페이스 설계</a:t>
            </a:r>
            <a:endParaRPr kumimoji="1" lang="en-US" altLang="ko-KR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리액터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프로젝트에서 </a:t>
            </a:r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리액티브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스트림</a:t>
            </a:r>
            <a:r>
              <a:rPr kumimoji="1" lang="ko-KR" altLang="en-US" baseline="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</a:t>
            </a:r>
            <a:r>
              <a:rPr kumimoji="1" lang="en-US" altLang="ko-KR" baseline="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API</a:t>
            </a:r>
            <a:r>
              <a:rPr kumimoji="1" lang="ko-KR" altLang="en-US" baseline="0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를</a:t>
            </a:r>
            <a:r>
              <a:rPr kumimoji="1" lang="ko-KR" altLang="en-US" baseline="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제공하고 있음</a:t>
            </a:r>
            <a:endParaRPr kumimoji="1" lang="en-US" altLang="ko-KR" baseline="0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pPr lvl="1"/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이걸 이용해서 </a:t>
            </a:r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서블릿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레이어를 리액티브하게 재설계해보자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!</a:t>
            </a:r>
            <a:endParaRPr kumimoji="1" lang="en-US" altLang="ko-KR" baseline="0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9587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123D4D5-F25D-2E4A-AB77-883ECF09F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WebMVC</a:t>
            </a:r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를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직접 고친다면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?</a:t>
            </a:r>
            <a:r>
              <a:rPr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 </a:t>
            </a:r>
            <a:endParaRPr kumimoji="1" lang="ko-KR" altLang="en-US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F82B91CB-5098-2846-A1A9-81A3952EB0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225913"/>
            <a:ext cx="7358189" cy="3971666"/>
          </a:xfrm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507D93E0-85FF-A14A-8EAB-0256B69515A4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199" y="5353170"/>
            <a:ext cx="8074307" cy="110550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1) </a:t>
            </a:r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요청메시지</a:t>
            </a:r>
            <a:r>
              <a:rPr kumimoji="1" lang="en-US" altLang="ko-KR" baseline="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– </a:t>
            </a:r>
            <a:r>
              <a:rPr kumimoji="1" lang="en-US" altLang="ko-KR" baseline="0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DataBuffer</a:t>
            </a:r>
            <a:r>
              <a:rPr kumimoji="1" lang="ko-KR" altLang="en-US" baseline="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의 </a:t>
            </a:r>
            <a:r>
              <a:rPr kumimoji="1" lang="en-US" altLang="ko-KR" baseline="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Flux</a:t>
            </a:r>
            <a:r>
              <a:rPr kumimoji="1" lang="ko-KR" altLang="en-US" baseline="0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를</a:t>
            </a:r>
            <a:r>
              <a:rPr kumimoji="1" lang="ko-KR" altLang="en-US" baseline="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반환</a:t>
            </a:r>
            <a:endParaRPr kumimoji="1" lang="en-US" altLang="ko-KR" baseline="0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pPr marL="0" indent="0">
              <a:buNone/>
            </a:pP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2) </a:t>
            </a:r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응답메시지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–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</a:t>
            </a:r>
            <a:r>
              <a:rPr kumimoji="1" lang="en-US" altLang="ko-KR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DataBuffer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계열의 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Publisher</a:t>
            </a:r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를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받아서 처리</a:t>
            </a:r>
            <a:endParaRPr kumimoji="1" lang="en-US" altLang="ko-KR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pPr marL="0" indent="0">
              <a:buNone/>
            </a:pP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3) 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요청과 응답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, 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세션의 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Mono</a:t>
            </a:r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를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담고있는 컨테이너</a:t>
            </a:r>
          </a:p>
        </p:txBody>
      </p:sp>
    </p:spTree>
    <p:extLst>
      <p:ext uri="{BB962C8B-B14F-4D97-AF65-F5344CB8AC3E}">
        <p14:creationId xmlns:p14="http://schemas.microsoft.com/office/powerpoint/2010/main" val="2708111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2687446-6B4F-FD42-B218-CF9ABE13C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WebMVC</a:t>
            </a:r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를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직접 고친다면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?</a:t>
            </a:r>
            <a:r>
              <a:rPr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</a:t>
            </a:r>
            <a:endParaRPr kumimoji="1" lang="ko-KR" altLang="en-US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515E0C10-1E53-DC45-A1C7-E0410EF817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358054"/>
            <a:ext cx="7886700" cy="2492262"/>
          </a:xfrm>
        </p:spPr>
      </p:pic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9A04A616-88A8-D941-835A-0FD525CA1DA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4119824"/>
            <a:ext cx="7886700" cy="2195513"/>
          </a:xfrm>
        </p:spPr>
        <p:txBody>
          <a:bodyPr/>
          <a:lstStyle/>
          <a:p>
            <a:r>
              <a:rPr kumimoji="1" lang="ko-KR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추가 </a:t>
            </a:r>
            <a:r>
              <a:rPr kumimoji="1" lang="ko-KR" altLang="ko-KR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핸들러와</a:t>
            </a:r>
            <a:r>
              <a:rPr kumimoji="1" lang="ko-KR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필터 설계</a:t>
            </a:r>
            <a:endParaRPr lang="ko-KR" altLang="ko-KR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pPr lvl="1"/>
            <a:r>
              <a:rPr kumimoji="1" lang="en-US" altLang="ko-KR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DispatcherServlet</a:t>
            </a:r>
            <a:r>
              <a:rPr kumimoji="1" lang="en-US" altLang="ko-KR" baseline="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</a:t>
            </a:r>
            <a:r>
              <a:rPr kumimoji="1" lang="ko-KR" altLang="en-US" baseline="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대행 </a:t>
            </a:r>
            <a:r>
              <a:rPr kumimoji="1" lang="en-US" altLang="ko-KR" baseline="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–</a:t>
            </a:r>
            <a:r>
              <a:rPr kumimoji="1" lang="ko-KR" altLang="en-US" baseline="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</a:t>
            </a:r>
            <a:r>
              <a:rPr kumimoji="1" lang="en-US" altLang="ko-KR" baseline="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Mono&lt;Void&gt;</a:t>
            </a:r>
            <a:r>
              <a:rPr kumimoji="1" lang="ko-KR" altLang="en-US" baseline="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로 결과는 없지만 처리 완료 여부를 알려줌</a:t>
            </a:r>
            <a:endParaRPr kumimoji="1" lang="en-US" altLang="ko-KR" baseline="0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pPr lvl="1"/>
            <a:r>
              <a:rPr kumimoji="1" lang="en-US" altLang="ko-KR" baseline="0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WebFilter</a:t>
            </a:r>
            <a:r>
              <a:rPr kumimoji="1" lang="ko-KR" altLang="en-US" baseline="0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를</a:t>
            </a:r>
            <a:r>
              <a:rPr kumimoji="1" lang="ko-KR" altLang="en-US" baseline="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체인으로 등록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해서 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974698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B49077-656A-9343-B5FE-6CC667B7E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WebMVC</a:t>
            </a:r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를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직접 고친다면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?</a:t>
            </a:r>
            <a:endParaRPr kumimoji="1" lang="ko-KR" altLang="en-US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54A0401-CA0E-7442-AC20-BC17D32A5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나머지</a:t>
            </a:r>
            <a:endParaRPr kumimoji="1" lang="en-US" altLang="ko-KR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pPr lvl="1"/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최하층에서 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reactive HTTP 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요청을 처리해야 함</a:t>
            </a:r>
            <a:endParaRPr kumimoji="1" lang="en-US" altLang="ko-KR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pPr lvl="2"/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서버 엔진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(ex. </a:t>
            </a:r>
            <a:r>
              <a:rPr kumimoji="1" lang="en-US" altLang="ko-KR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Netty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, Tomcat)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이 </a:t>
            </a:r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제각각인데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?</a:t>
            </a:r>
          </a:p>
          <a:p>
            <a:pPr lvl="1"/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추상화 필요</a:t>
            </a:r>
            <a:endParaRPr kumimoji="1" lang="en-US" altLang="ko-KR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pPr lvl="2"/>
            <a:r>
              <a:rPr kumimoji="1" lang="en-US" altLang="ko-KR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ServerHttpRequest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와 </a:t>
            </a:r>
            <a:r>
              <a:rPr kumimoji="1" lang="en-US" altLang="ko-KR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ServerHttpResponse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의 상호작용 담당</a:t>
            </a:r>
            <a:endParaRPr kumimoji="1" lang="en-US" altLang="ko-KR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pPr lvl="2"/>
            <a:r>
              <a:rPr kumimoji="1" lang="en-US" altLang="ko-KR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ServerWebExchange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생성</a:t>
            </a:r>
            <a:endParaRPr kumimoji="1" lang="en-US" altLang="ko-KR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pPr lvl="3"/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요청과 응답을 결합</a:t>
            </a:r>
            <a:endParaRPr kumimoji="1" lang="en-US" altLang="ko-KR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pPr lvl="3"/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세션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,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locale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resolver, ...</a:t>
            </a:r>
          </a:p>
        </p:txBody>
      </p:sp>
    </p:spTree>
    <p:extLst>
      <p:ext uri="{BB962C8B-B14F-4D97-AF65-F5344CB8AC3E}">
        <p14:creationId xmlns:p14="http://schemas.microsoft.com/office/powerpoint/2010/main" val="141756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54C2318-32C8-4F41-8BA1-F2FFB37D5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DispatcherHandler</a:t>
            </a:r>
            <a:endParaRPr kumimoji="1" lang="ko-KR" altLang="en-US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9E2BB60E-1EC6-9F4B-A63B-3513FD5F0E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52650" y="1104406"/>
            <a:ext cx="7886700" cy="3326085"/>
          </a:xfrm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8F0A8ED5-B1FD-8841-8273-CA4FDFBF0B5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4430491"/>
            <a:ext cx="10515600" cy="1831975"/>
          </a:xfrm>
        </p:spPr>
        <p:txBody>
          <a:bodyPr/>
          <a:lstStyle/>
          <a:p>
            <a:r>
              <a:rPr kumimoji="1" lang="en-US" altLang="ko-KR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WebMVC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의 </a:t>
            </a:r>
            <a:r>
              <a:rPr kumimoji="1" lang="en-US" altLang="ko-KR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DispatcherServlet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에 해당</a:t>
            </a:r>
            <a:endParaRPr kumimoji="1" lang="en-US" altLang="ko-KR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Adapter/Strategy</a:t>
            </a:r>
            <a:r>
              <a:rPr kumimoji="1" lang="en-US" altLang="ko-KR" baseline="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</a:t>
            </a:r>
            <a:r>
              <a:rPr kumimoji="1" lang="ko-KR" altLang="en-US" baseline="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패턴</a:t>
            </a:r>
            <a:r>
              <a:rPr kumimoji="1" lang="en-US" altLang="ko-KR" baseline="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</a:t>
            </a:r>
            <a:r>
              <a:rPr kumimoji="1" lang="ko-KR" altLang="en-US" baseline="0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이용하여 서버 엔진에 맞는 어댑터 제공</a:t>
            </a:r>
            <a:endParaRPr kumimoji="1" lang="en-US" altLang="ko-KR" baseline="0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r>
              <a:rPr kumimoji="1" lang="en-US" altLang="ko-KR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DispatcherHandler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= </a:t>
            </a:r>
            <a:r>
              <a:rPr kumimoji="1" lang="en-US" altLang="ko-KR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WebHandler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+ </a:t>
            </a:r>
            <a:r>
              <a:rPr kumimoji="1" lang="en-US" altLang="ko-KR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DispatcherServlet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의 기능</a:t>
            </a:r>
            <a:endParaRPr kumimoji="1" lang="en-US" altLang="ko-KR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  <a:p>
            <a:pPr lvl="1"/>
            <a:endParaRPr kumimoji="1" lang="ko-KR" altLang="en-US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6166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BAF120-6D79-074D-AACC-C07BBB770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리액티브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웹 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MVC </a:t>
            </a:r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프레임웍</a:t>
            </a:r>
            <a:endParaRPr kumimoji="1" lang="ko-KR" altLang="en-US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B78E65CC-ADAA-9543-BA93-3B8F652AAE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0970" y="2282113"/>
            <a:ext cx="7886700" cy="2808854"/>
          </a:xfr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7842D6FA-D571-664D-9196-8BDDBAC697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970" y="4807746"/>
            <a:ext cx="7886700" cy="1395000"/>
          </a:xfrm>
          <a:prstGeom prst="rect">
            <a:avLst/>
          </a:prstGeom>
        </p:spPr>
      </p:pic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680B68F-F2E2-714E-A35A-4DF88746FB3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327073"/>
            <a:ext cx="10515600" cy="4849890"/>
          </a:xfrm>
        </p:spPr>
        <p:txBody>
          <a:bodyPr/>
          <a:lstStyle/>
          <a:p>
            <a:pPr lvl="0"/>
            <a:r>
              <a:rPr kumimoji="1" lang="ko-KR" altLang="en-US" dirty="0" err="1"/>
              <a:t>리액티브</a:t>
            </a:r>
            <a:r>
              <a:rPr kumimoji="1" lang="ko-KR" altLang="en-US" dirty="0"/>
              <a:t> 웹 </a:t>
            </a:r>
            <a:r>
              <a:rPr kumimoji="1" lang="en-US" altLang="ko-KR" dirty="0"/>
              <a:t>MVC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구축하기 위해 모두 신규 개발하는 대신</a:t>
            </a:r>
            <a:r>
              <a:rPr kumimoji="1" lang="en-US" altLang="ko-KR" dirty="0"/>
              <a:t>,</a:t>
            </a:r>
            <a:r>
              <a:rPr kumimoji="1" lang="ko-KR" altLang="en-US" dirty="0"/>
              <a:t> 기존 모듈을 재사용하고 </a:t>
            </a:r>
            <a:r>
              <a:rPr kumimoji="1" lang="en-US" altLang="ko-KR" dirty="0"/>
              <a:t>Mono/Flux/Publisher</a:t>
            </a:r>
            <a:r>
              <a:rPr kumimoji="1" lang="ko-KR" altLang="en-US" dirty="0"/>
              <a:t>로 교체하는 전략</a:t>
            </a:r>
            <a:endParaRPr kumimoji="1" lang="en-US" altLang="ko-KR" dirty="0"/>
          </a:p>
          <a:p>
            <a:pPr lvl="0"/>
            <a:endParaRPr kumimoji="1" lang="ko-KR" altLang="en-US" dirty="0"/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6D64BDB5-9B4F-F847-9424-62635D123F67}"/>
              </a:ext>
            </a:extLst>
          </p:cNvPr>
          <p:cNvSpPr txBox="1">
            <a:spLocks/>
          </p:cNvSpPr>
          <p:nvPr/>
        </p:nvSpPr>
        <p:spPr>
          <a:xfrm>
            <a:off x="8027670" y="3037839"/>
            <a:ext cx="3478530" cy="3291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ko-KR" sz="2000" dirty="0" err="1"/>
              <a:t>HttpServletRequest</a:t>
            </a:r>
            <a:r>
              <a:rPr kumimoji="1" lang="en-US" altLang="ko-KR" sz="2000" dirty="0"/>
              <a:t> </a:t>
            </a:r>
            <a:r>
              <a:rPr kumimoji="1" lang="ko-KR" altLang="en-US" sz="2000" dirty="0"/>
              <a:t>대신 </a:t>
            </a:r>
            <a:r>
              <a:rPr kumimoji="1" lang="en-US" altLang="ko-KR" sz="2000" dirty="0" err="1"/>
              <a:t>ServerWebExchange</a:t>
            </a:r>
            <a:endParaRPr kumimoji="1" lang="en-US" altLang="ko-KR" sz="2000" dirty="0"/>
          </a:p>
          <a:p>
            <a:r>
              <a:rPr kumimoji="1" lang="en-US" altLang="ko-KR" sz="2000" dirty="0" err="1"/>
              <a:t>HandlerExecutionChain</a:t>
            </a:r>
            <a:r>
              <a:rPr kumimoji="1" lang="ko-KR" altLang="en-US" sz="2000" dirty="0"/>
              <a:t> 대신 </a:t>
            </a:r>
            <a:r>
              <a:rPr kumimoji="1" lang="en-US" altLang="ko-KR" sz="2000" dirty="0"/>
              <a:t>Mono&lt;</a:t>
            </a:r>
            <a:r>
              <a:rPr kumimoji="1" lang="en-US" altLang="ko-KR" sz="2000" dirty="0">
                <a:solidFill>
                  <a:schemeClr val="bg2">
                    <a:lumMod val="90000"/>
                  </a:schemeClr>
                </a:solidFill>
              </a:rPr>
              <a:t>Object</a:t>
            </a:r>
            <a:r>
              <a:rPr kumimoji="1" lang="en-US" altLang="ko-KR" sz="2000" dirty="0"/>
              <a:t>&gt;</a:t>
            </a:r>
          </a:p>
          <a:p>
            <a:r>
              <a:rPr kumimoji="1" lang="en-US" altLang="ko-KR" sz="2000" dirty="0" err="1"/>
              <a:t>ModelAndView</a:t>
            </a:r>
            <a:r>
              <a:rPr kumimoji="1" lang="en-US" altLang="ko-KR" sz="2000" dirty="0"/>
              <a:t> </a:t>
            </a:r>
            <a:r>
              <a:rPr kumimoji="1" lang="ko-KR" altLang="en-US" sz="2000" dirty="0"/>
              <a:t>대신 </a:t>
            </a:r>
            <a:r>
              <a:rPr kumimoji="1" lang="en-US" altLang="ko-KR" sz="2000" dirty="0"/>
              <a:t>Mono&lt;</a:t>
            </a:r>
            <a:r>
              <a:rPr kumimoji="1" lang="en-US" altLang="ko-KR" sz="2000" dirty="0" err="1">
                <a:solidFill>
                  <a:schemeClr val="bg2">
                    <a:lumMod val="90000"/>
                  </a:schemeClr>
                </a:solidFill>
              </a:rPr>
              <a:t>HandlerResult</a:t>
            </a:r>
            <a:r>
              <a:rPr kumimoji="1" lang="en-US" altLang="ko-KR" sz="2000" dirty="0"/>
              <a:t>&gt;</a:t>
            </a:r>
            <a:endParaRPr kumimoji="1"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362614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3A019D-C0FE-EE4E-A8A5-DC501EECC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리액티브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웹 </a:t>
            </a:r>
            <a:r>
              <a:rPr kumimoji="1" lang="en-US" altLang="ko-KR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MVC </a:t>
            </a:r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프레임웍</a:t>
            </a:r>
            <a:endParaRPr kumimoji="1" lang="ko-KR" altLang="en-US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BA5C1326-2291-0B40-9DB3-C182E30FA2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084730"/>
            <a:ext cx="4167676" cy="5085732"/>
          </a:xfrm>
        </p:spPr>
      </p:pic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D5458CB-A7E6-454D-884E-FC724AB30FF4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005876" y="1198880"/>
            <a:ext cx="6347924" cy="4978083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kumimoji="1" lang="en-US" altLang="ko-KR" dirty="0"/>
              <a:t>1) </a:t>
            </a:r>
            <a:r>
              <a:rPr kumimoji="1" lang="ko-KR" altLang="en-US" dirty="0"/>
              <a:t>서버엔진에서 요청을 받아서 처리</a:t>
            </a:r>
            <a:endParaRPr kumimoji="1" lang="en-US" altLang="ko-KR" dirty="0"/>
          </a:p>
          <a:p>
            <a:pPr lvl="1">
              <a:lnSpc>
                <a:spcPct val="130000"/>
              </a:lnSpc>
            </a:pPr>
            <a:r>
              <a:rPr kumimoji="1" lang="ko-KR" altLang="en-US" dirty="0"/>
              <a:t>어댑터를 이용하여 </a:t>
            </a:r>
            <a:r>
              <a:rPr kumimoji="1" lang="en-US" altLang="ko-KR" dirty="0" err="1"/>
              <a:t>ServerHttpRequest</a:t>
            </a:r>
            <a:r>
              <a:rPr kumimoji="1" lang="en-US" altLang="ko-KR" dirty="0"/>
              <a:t>/Response</a:t>
            </a:r>
            <a:r>
              <a:rPr kumimoji="1" lang="ko-KR" altLang="en-US" dirty="0"/>
              <a:t>로 변환</a:t>
            </a:r>
            <a:endParaRPr kumimoji="1" lang="en-US" altLang="ko-KR" dirty="0"/>
          </a:p>
          <a:p>
            <a:pPr marL="0" lvl="0" indent="0">
              <a:lnSpc>
                <a:spcPct val="130000"/>
              </a:lnSpc>
              <a:buNone/>
            </a:pPr>
            <a:r>
              <a:rPr kumimoji="1" lang="en-US" altLang="ko-KR" dirty="0"/>
              <a:t>2) </a:t>
            </a:r>
            <a:r>
              <a:rPr kumimoji="1" lang="en-US" altLang="ko-KR" dirty="0" err="1"/>
              <a:t>HttpHandler</a:t>
            </a:r>
            <a:r>
              <a:rPr kumimoji="1" lang="ko-KR" altLang="en-US" dirty="0" err="1"/>
              <a:t>부터는</a:t>
            </a:r>
            <a:r>
              <a:rPr kumimoji="1" lang="ko-KR" altLang="en-US" dirty="0"/>
              <a:t> </a:t>
            </a:r>
            <a:r>
              <a:rPr kumimoji="1" lang="en-US" altLang="ko-KR" dirty="0" err="1"/>
              <a:t>ServerHttpRequest</a:t>
            </a:r>
            <a:r>
              <a:rPr kumimoji="1" lang="en-US" altLang="ko-KR" dirty="0"/>
              <a:t>/Response,</a:t>
            </a:r>
            <a:r>
              <a:rPr kumimoji="1" lang="en-US" altLang="ko-KR" baseline="0" dirty="0"/>
              <a:t> </a:t>
            </a:r>
            <a:r>
              <a:rPr kumimoji="1" lang="en-US" altLang="ko-KR" baseline="0" dirty="0" err="1"/>
              <a:t>ServerWebExchange</a:t>
            </a:r>
            <a:r>
              <a:rPr kumimoji="1" lang="ko-KR" altLang="en-US" baseline="0" dirty="0" err="1"/>
              <a:t>를</a:t>
            </a:r>
            <a:r>
              <a:rPr kumimoji="1" lang="ko-KR" altLang="en-US" baseline="0" dirty="0"/>
              <a:t> 다룸 </a:t>
            </a:r>
            <a:r>
              <a:rPr kumimoji="1" lang="en-US" altLang="ko-KR" baseline="0" dirty="0"/>
              <a:t>(</a:t>
            </a:r>
            <a:r>
              <a:rPr kumimoji="1" lang="ko-KR" altLang="en-US" baseline="0" dirty="0"/>
              <a:t>추상화된 요청과 응답</a:t>
            </a:r>
            <a:r>
              <a:rPr kumimoji="1" lang="en-US" altLang="ko-KR" baseline="0" dirty="0"/>
              <a:t>,</a:t>
            </a:r>
            <a:r>
              <a:rPr kumimoji="1" lang="ko-KR" altLang="en-US" baseline="0" dirty="0"/>
              <a:t> 세션 등</a:t>
            </a:r>
            <a:r>
              <a:rPr kumimoji="1" lang="en-US" altLang="ko-KR" baseline="0" dirty="0"/>
              <a:t>)</a:t>
            </a:r>
          </a:p>
          <a:p>
            <a:pPr marL="0" lvl="0" indent="0">
              <a:lnSpc>
                <a:spcPct val="130000"/>
              </a:lnSpc>
              <a:buNone/>
            </a:pPr>
            <a:r>
              <a:rPr kumimoji="1" lang="en-US" altLang="ko-KR" baseline="0" dirty="0"/>
              <a:t>3) </a:t>
            </a:r>
            <a:r>
              <a:rPr kumimoji="1" lang="en-US" altLang="ko-KR" baseline="0" dirty="0" err="1"/>
              <a:t>WebFilterChain</a:t>
            </a:r>
            <a:r>
              <a:rPr kumimoji="1" lang="ko-KR" altLang="en-US" baseline="0" dirty="0"/>
              <a:t>에서는 </a:t>
            </a:r>
            <a:r>
              <a:rPr kumimoji="1" lang="en-US" altLang="ko-KR" baseline="0" dirty="0" err="1"/>
              <a:t>WebFilter</a:t>
            </a:r>
            <a:r>
              <a:rPr kumimoji="1" lang="ko-KR" altLang="en-US" baseline="0" dirty="0" err="1"/>
              <a:t>를</a:t>
            </a:r>
            <a:r>
              <a:rPr kumimoji="1" lang="ko-KR" altLang="en-US" baseline="0" dirty="0"/>
              <a:t> 가지고 조건에 맞는 </a:t>
            </a:r>
            <a:r>
              <a:rPr kumimoji="1" lang="en-US" altLang="ko-KR" baseline="0" dirty="0" err="1"/>
              <a:t>ServerWebExchange</a:t>
            </a:r>
            <a:r>
              <a:rPr kumimoji="1" lang="ko-KR" altLang="en-US" baseline="0" dirty="0" err="1"/>
              <a:t>를</a:t>
            </a:r>
            <a:r>
              <a:rPr kumimoji="1" lang="ko-KR" altLang="en-US" baseline="0" dirty="0"/>
              <a:t> 필터링함</a:t>
            </a:r>
          </a:p>
          <a:p>
            <a:pPr marL="0" lvl="0" indent="0">
              <a:lnSpc>
                <a:spcPct val="130000"/>
              </a:lnSpc>
              <a:buNone/>
            </a:pPr>
            <a:r>
              <a:rPr kumimoji="1" lang="en-US" altLang="ko-KR" baseline="0" dirty="0"/>
              <a:t>4) </a:t>
            </a:r>
            <a:r>
              <a:rPr kumimoji="1" lang="en-US" altLang="ko-KR" baseline="0" dirty="0" err="1"/>
              <a:t>WebHandler</a:t>
            </a:r>
            <a:r>
              <a:rPr kumimoji="1" lang="ko-KR" altLang="en-US" baseline="0" dirty="0"/>
              <a:t>에게 </a:t>
            </a:r>
            <a:r>
              <a:rPr kumimoji="1" lang="ko-KR" altLang="en-US" baseline="0" dirty="0" err="1"/>
              <a:t>제어권을</a:t>
            </a:r>
            <a:r>
              <a:rPr kumimoji="1" lang="ko-KR" altLang="en-US" baseline="0" dirty="0"/>
              <a:t> 넘김</a:t>
            </a:r>
            <a:endParaRPr kumimoji="1" lang="en-US" altLang="ko-KR" baseline="0" dirty="0"/>
          </a:p>
          <a:p>
            <a:pPr marL="0" lvl="0" indent="0">
              <a:lnSpc>
                <a:spcPct val="130000"/>
              </a:lnSpc>
              <a:buNone/>
            </a:pPr>
            <a:r>
              <a:rPr kumimoji="1" lang="en-US" altLang="ko-KR" baseline="0" dirty="0"/>
              <a:t>5) </a:t>
            </a:r>
            <a:r>
              <a:rPr kumimoji="1" lang="en-US" altLang="ko-KR" baseline="0" dirty="0" err="1"/>
              <a:t>HandlerMapping</a:t>
            </a:r>
            <a:endParaRPr kumimoji="1" lang="en-US" altLang="ko-KR" baseline="0" dirty="0"/>
          </a:p>
          <a:p>
            <a:pPr lvl="1">
              <a:lnSpc>
                <a:spcPct val="130000"/>
              </a:lnSpc>
            </a:pPr>
            <a:r>
              <a:rPr kumimoji="1" lang="en-US" altLang="ko-KR" baseline="0" dirty="0"/>
              <a:t>Controller, Router, </a:t>
            </a:r>
            <a:r>
              <a:rPr kumimoji="1" lang="en-US" altLang="ko-KR" baseline="0" dirty="0" err="1"/>
              <a:t>HttpRequestHandler</a:t>
            </a:r>
            <a:r>
              <a:rPr kumimoji="1" lang="en-US" altLang="ko-KR" baseline="0" dirty="0"/>
              <a:t> </a:t>
            </a:r>
            <a:r>
              <a:rPr kumimoji="1" lang="ko-KR" altLang="en-US" baseline="0" dirty="0"/>
              <a:t>등을 </a:t>
            </a:r>
            <a:r>
              <a:rPr kumimoji="1" lang="en-US" altLang="ko-KR" baseline="0" dirty="0"/>
              <a:t>Handler</a:t>
            </a:r>
            <a:r>
              <a:rPr kumimoji="1" lang="ko-KR" altLang="en-US" baseline="0" dirty="0" err="1"/>
              <a:t>라고</a:t>
            </a:r>
            <a:r>
              <a:rPr kumimoji="1" lang="ko-KR" altLang="en-US" baseline="0" dirty="0"/>
              <a:t> 칭함</a:t>
            </a:r>
            <a:endParaRPr kumimoji="1" lang="en-US" altLang="ko-KR" baseline="0" dirty="0"/>
          </a:p>
          <a:p>
            <a:pPr lvl="1">
              <a:lnSpc>
                <a:spcPct val="130000"/>
              </a:lnSpc>
            </a:pPr>
            <a:r>
              <a:rPr kumimoji="1" lang="ko-KR" altLang="en-US" baseline="0" dirty="0"/>
              <a:t>요청에 따라 어떤  </a:t>
            </a:r>
            <a:r>
              <a:rPr kumimoji="1" lang="en-US" altLang="ko-KR" baseline="0" dirty="0"/>
              <a:t>Handler</a:t>
            </a:r>
            <a:r>
              <a:rPr kumimoji="1" lang="ko-KR" altLang="en-US" baseline="0" dirty="0" err="1"/>
              <a:t>를</a:t>
            </a:r>
            <a:r>
              <a:rPr kumimoji="1" lang="ko-KR" altLang="en-US" baseline="0" dirty="0"/>
              <a:t> 사용할 것인지 관리하는 것이 </a:t>
            </a:r>
            <a:r>
              <a:rPr kumimoji="1" lang="en-US" altLang="ko-KR" baseline="0" dirty="0" err="1"/>
              <a:t>HandlerMapping</a:t>
            </a:r>
            <a:r>
              <a:rPr kumimoji="1" lang="en-US" altLang="ko-KR" baseline="0" dirty="0"/>
              <a:t> (== </a:t>
            </a:r>
            <a:r>
              <a:rPr kumimoji="1" lang="ko-KR" altLang="en-US" baseline="0" dirty="0"/>
              <a:t>다른 언어 웹 </a:t>
            </a:r>
            <a:r>
              <a:rPr kumimoji="1" lang="ko-KR" altLang="en-US" baseline="0" dirty="0" err="1"/>
              <a:t>프레임웍의</a:t>
            </a:r>
            <a:r>
              <a:rPr kumimoji="1" lang="ko-KR" altLang="en-US" baseline="0" dirty="0"/>
              <a:t> </a:t>
            </a:r>
            <a:r>
              <a:rPr kumimoji="1" lang="en-US" altLang="ko-KR" baseline="0" dirty="0"/>
              <a:t>“</a:t>
            </a:r>
            <a:r>
              <a:rPr kumimoji="1" lang="ko-KR" altLang="en-US" baseline="0" dirty="0"/>
              <a:t>라우팅</a:t>
            </a:r>
            <a:r>
              <a:rPr kumimoji="1" lang="en-US" altLang="ko-KR" baseline="0" dirty="0"/>
              <a:t>”</a:t>
            </a:r>
            <a:r>
              <a:rPr kumimoji="1" lang="ko-KR" altLang="en-US" baseline="0" dirty="0"/>
              <a:t> 개념</a:t>
            </a:r>
            <a:r>
              <a:rPr kumimoji="1" lang="en-US" altLang="ko-KR" dirty="0"/>
              <a:t>)</a:t>
            </a:r>
            <a:endParaRPr kumimoji="1" lang="en-US" altLang="ko-KR" baseline="0" dirty="0"/>
          </a:p>
          <a:p>
            <a:pPr lvl="1">
              <a:lnSpc>
                <a:spcPct val="130000"/>
              </a:lnSpc>
            </a:pPr>
            <a:r>
              <a:rPr kumimoji="1" lang="en-US" altLang="ko-KR" dirty="0" err="1">
                <a:solidFill>
                  <a:schemeClr val="accent6">
                    <a:lumMod val="75000"/>
                  </a:schemeClr>
                </a:solidFill>
              </a:rPr>
              <a:t>RouterFunction</a:t>
            </a:r>
            <a:r>
              <a:rPr kumimoji="1" lang="en-US" altLang="ko-KR" dirty="0" err="1"/>
              <a:t>Mapping</a:t>
            </a:r>
            <a:r>
              <a:rPr kumimoji="1" lang="en-US" altLang="ko-KR" dirty="0"/>
              <a:t> or </a:t>
            </a:r>
            <a:r>
              <a:rPr kumimoji="1" lang="en-US" altLang="ko-KR" dirty="0" err="1"/>
              <a:t>RequestMappingHandlerMapping</a:t>
            </a:r>
            <a:endParaRPr kumimoji="1" lang="en-US" altLang="ko-KR" dirty="0"/>
          </a:p>
          <a:p>
            <a:pPr marL="0" indent="0">
              <a:lnSpc>
                <a:spcPct val="130000"/>
              </a:lnSpc>
              <a:buNone/>
            </a:pPr>
            <a:r>
              <a:rPr kumimoji="1" lang="en-US" altLang="ko-KR" baseline="0" dirty="0"/>
              <a:t>6) </a:t>
            </a:r>
            <a:r>
              <a:rPr kumimoji="1" lang="en-US" altLang="ko-KR" baseline="0" dirty="0" err="1"/>
              <a:t>RequestMappingHandlerMapping</a:t>
            </a:r>
            <a:r>
              <a:rPr kumimoji="1" lang="ko-KR" altLang="en-US" baseline="0" dirty="0"/>
              <a:t>은 기존과 같은 기능이지만 </a:t>
            </a:r>
            <a:r>
              <a:rPr kumimoji="1" lang="ko-KR" altLang="en-US" baseline="0" dirty="0" err="1"/>
              <a:t>리액티브</a:t>
            </a:r>
            <a:r>
              <a:rPr kumimoji="1" lang="ko-KR" altLang="en-US" baseline="0" dirty="0"/>
              <a:t> 스트림으로 제공</a:t>
            </a:r>
            <a:endParaRPr kumimoji="1" lang="en-US" altLang="ko-KR" baseline="0" dirty="0"/>
          </a:p>
        </p:txBody>
      </p:sp>
    </p:spTree>
    <p:extLst>
      <p:ext uri="{BB962C8B-B14F-4D97-AF65-F5344CB8AC3E}">
        <p14:creationId xmlns:p14="http://schemas.microsoft.com/office/powerpoint/2010/main" val="1836454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90E10A9-A369-EE4F-9763-3B4FED525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라우팅</a:t>
            </a: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089C9E1B-DF49-9548-B3E3-0DD9AE13DB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084730"/>
            <a:ext cx="6524709" cy="2666620"/>
          </a:xfr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625D24C-4536-C742-909C-B50B3803DF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662338"/>
            <a:ext cx="6524709" cy="2629775"/>
          </a:xfrm>
          <a:prstGeom prst="rect">
            <a:avLst/>
          </a:prstGeom>
        </p:spPr>
      </p:pic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F6D5117-BBED-2243-A6F2-F7DC062E929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7362908" y="1084730"/>
            <a:ext cx="3990891" cy="50922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ko-KR" sz="2400" dirty="0"/>
              <a:t>1,2) import </a:t>
            </a:r>
            <a:r>
              <a:rPr kumimoji="1" lang="en-US" altLang="ko-KR" sz="2400" dirty="0" err="1"/>
              <a:t>RouterFunctions</a:t>
            </a:r>
            <a:r>
              <a:rPr kumimoji="1" lang="en-US" altLang="ko-KR" sz="2400" dirty="0"/>
              <a:t>, </a:t>
            </a:r>
            <a:r>
              <a:rPr kumimoji="1" lang="en-US" altLang="ko-KR" sz="2400" dirty="0" err="1"/>
              <a:t>RequestPredicates</a:t>
            </a:r>
            <a:endParaRPr kumimoji="1" lang="en-US" altLang="ko-KR" sz="2400" dirty="0"/>
          </a:p>
          <a:p>
            <a:pPr marL="0" indent="0">
              <a:buNone/>
            </a:pPr>
            <a:r>
              <a:rPr kumimoji="1" lang="en-US" altLang="ko-KR" sz="2400" dirty="0"/>
              <a:t>4) </a:t>
            </a:r>
            <a:r>
              <a:rPr kumimoji="1" lang="en-US" altLang="ko-KR" sz="2400" dirty="0" err="1"/>
              <a:t>RouterFunction</a:t>
            </a:r>
            <a:r>
              <a:rPr kumimoji="1" lang="en-US" altLang="ko-KR" sz="2400" dirty="0"/>
              <a:t>&lt;...&gt; routes() </a:t>
            </a:r>
            <a:r>
              <a:rPr kumimoji="1" lang="ko-KR" altLang="en-US" sz="2400" dirty="0"/>
              <a:t>함수를 </a:t>
            </a:r>
            <a:r>
              <a:rPr kumimoji="1" lang="en-US" altLang="ko-KR" sz="2400" dirty="0"/>
              <a:t>bean</a:t>
            </a:r>
            <a:r>
              <a:rPr kumimoji="1" lang="ko-KR" altLang="en-US" sz="2400" dirty="0" err="1"/>
              <a:t>으로</a:t>
            </a:r>
            <a:r>
              <a:rPr kumimoji="1" lang="ko-KR" altLang="en-US" sz="2400" dirty="0"/>
              <a:t> 등록</a:t>
            </a:r>
            <a:endParaRPr kumimoji="1" lang="en-US" altLang="ko-KR" sz="2400" dirty="0"/>
          </a:p>
          <a:p>
            <a:pPr marL="0" indent="0">
              <a:buNone/>
            </a:pPr>
            <a:r>
              <a:rPr kumimoji="1" lang="en-US" altLang="ko-KR" sz="2400" dirty="0"/>
              <a:t>5) nest()</a:t>
            </a:r>
            <a:r>
              <a:rPr kumimoji="1" lang="ko-KR" altLang="en-US" sz="2400" dirty="0" err="1"/>
              <a:t>를</a:t>
            </a:r>
            <a:r>
              <a:rPr kumimoji="1" lang="ko-KR" altLang="en-US" sz="2400" dirty="0"/>
              <a:t> 이용한 라우팅 규칙을 반환</a:t>
            </a:r>
            <a:endParaRPr kumimoji="1" lang="en-US" altLang="ko-KR" sz="2400" dirty="0"/>
          </a:p>
          <a:p>
            <a:pPr lvl="1"/>
            <a:r>
              <a:rPr kumimoji="1" lang="en-US" altLang="ko-KR" sz="1600" dirty="0" err="1"/>
              <a:t>url</a:t>
            </a:r>
            <a:r>
              <a:rPr kumimoji="1" lang="en-US" altLang="ko-KR" sz="1600" dirty="0"/>
              <a:t> path</a:t>
            </a:r>
            <a:r>
              <a:rPr kumimoji="1" lang="ko-KR" altLang="en-US" sz="1600" dirty="0"/>
              <a:t>에 따라 중첩된 라우팅 처리</a:t>
            </a:r>
            <a:endParaRPr kumimoji="1" lang="en-US" altLang="ko-KR" sz="1600" dirty="0"/>
          </a:p>
          <a:p>
            <a:pPr lvl="1"/>
            <a:r>
              <a:rPr kumimoji="1" lang="en-US" altLang="ko-KR" sz="1600" dirty="0"/>
              <a:t>GET /orders/{id} with </a:t>
            </a:r>
            <a:r>
              <a:rPr kumimoji="1" lang="en-US" altLang="ko-KR" sz="1600" dirty="0" err="1"/>
              <a:t>json</a:t>
            </a:r>
            <a:endParaRPr kumimoji="1" lang="en-US" altLang="ko-KR" sz="1600" dirty="0"/>
          </a:p>
          <a:p>
            <a:pPr lvl="1"/>
            <a:r>
              <a:rPr kumimoji="1" lang="en-US" altLang="ko-KR" sz="1600" dirty="0"/>
              <a:t>POST /orders/ with </a:t>
            </a:r>
            <a:r>
              <a:rPr kumimoji="1" lang="en-US" altLang="ko-KR" sz="1600" dirty="0" err="1"/>
              <a:t>json</a:t>
            </a:r>
            <a:endParaRPr kumimoji="1"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009021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8945E3-EA00-AC4A-B39F-E0A9307D5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라우팅의 예</a:t>
            </a: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6A7D5B72-D58E-8443-8FEA-E4570CDABD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809915"/>
            <a:ext cx="9461500" cy="1143000"/>
          </a:xfrm>
        </p:spPr>
      </p:pic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2266D3E-D41D-1946-A558-F61A9595F3C5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3194613"/>
            <a:ext cx="10515600" cy="2982349"/>
          </a:xfrm>
        </p:spPr>
        <p:txBody>
          <a:bodyPr/>
          <a:lstStyle/>
          <a:p>
            <a:r>
              <a:rPr kumimoji="1" lang="ko-KR" altLang="en-US" dirty="0"/>
              <a:t>요청의 쿠키에 </a:t>
            </a:r>
            <a:r>
              <a:rPr kumimoji="1" lang="en-US" altLang="ko-KR" dirty="0"/>
              <a:t>“Redirect-Traffic”</a:t>
            </a:r>
            <a:r>
              <a:rPr kumimoji="1" lang="ko-KR" altLang="en-US" dirty="0"/>
              <a:t>이라는 키가 포함되어 있다면</a:t>
            </a:r>
            <a:endParaRPr kumimoji="1" lang="en-US" altLang="ko-KR" dirty="0"/>
          </a:p>
          <a:p>
            <a:r>
              <a:rPr kumimoji="1" lang="ko-KR" altLang="en-US" dirty="0"/>
              <a:t>모든 요청 경로에 대해 </a:t>
            </a:r>
            <a:r>
              <a:rPr kumimoji="1" lang="en-US" altLang="ko-KR" dirty="0" err="1"/>
              <a:t>serverRedirectHandler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반환</a:t>
            </a:r>
          </a:p>
        </p:txBody>
      </p:sp>
    </p:spTree>
    <p:extLst>
      <p:ext uri="{BB962C8B-B14F-4D97-AF65-F5344CB8AC3E}">
        <p14:creationId xmlns:p14="http://schemas.microsoft.com/office/powerpoint/2010/main" val="3120250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3A9861D-CC9E-BE46-A080-D43BBA483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라우터 함수의 </a:t>
            </a:r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파라미터</a:t>
            </a:r>
            <a:endParaRPr kumimoji="1" lang="ko-KR" altLang="en-US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A839DC8A-E08C-B447-ADC7-421C552D81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084730"/>
            <a:ext cx="7886700" cy="3079662"/>
          </a:xfrm>
        </p:spPr>
      </p:pic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B20420B-9622-474B-9014-9D3B272B255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4164391"/>
            <a:ext cx="10515600" cy="2012571"/>
          </a:xfrm>
        </p:spPr>
        <p:txBody>
          <a:bodyPr/>
          <a:lstStyle/>
          <a:p>
            <a:r>
              <a:rPr kumimoji="1" lang="en-US" altLang="ko-KR" dirty="0"/>
              <a:t>create()</a:t>
            </a:r>
            <a:r>
              <a:rPr kumimoji="1" lang="ko-KR" altLang="en-US" dirty="0"/>
              <a:t>는 요청을 받아서 응답</a:t>
            </a:r>
            <a:r>
              <a:rPr kumimoji="1" lang="en-US" altLang="ko-KR" dirty="0"/>
              <a:t>(Mono)</a:t>
            </a:r>
            <a:r>
              <a:rPr kumimoji="1" lang="ko-KR" altLang="en-US" dirty="0"/>
              <a:t>을 만들어내는</a:t>
            </a:r>
            <a:r>
              <a:rPr kumimoji="1" lang="en-US" altLang="ko-KR" dirty="0"/>
              <a:t> </a:t>
            </a:r>
            <a:r>
              <a:rPr kumimoji="1" lang="ko-KR" altLang="en-US" dirty="0" err="1"/>
              <a:t>메소드</a:t>
            </a:r>
            <a:endParaRPr kumimoji="1" lang="en-US" altLang="ko-KR" dirty="0"/>
          </a:p>
          <a:p>
            <a:pPr lvl="1"/>
            <a:r>
              <a:rPr kumimoji="1" lang="ko-KR" altLang="en-US" dirty="0"/>
              <a:t>요청의 </a:t>
            </a:r>
            <a:r>
              <a:rPr kumimoji="1" lang="en-US" altLang="ko-KR" dirty="0"/>
              <a:t>body -&gt; Mono&lt;Order&gt; -&gt; </a:t>
            </a:r>
            <a:r>
              <a:rPr kumimoji="1" lang="ko-KR" altLang="en-US" dirty="0"/>
              <a:t>저장</a:t>
            </a:r>
            <a:r>
              <a:rPr kumimoji="1" lang="en-US" altLang="ko-KR" dirty="0"/>
              <a:t> -&gt; </a:t>
            </a:r>
            <a:r>
              <a:rPr kumimoji="1" lang="ko-KR" altLang="en-US" dirty="0"/>
              <a:t>주문</a:t>
            </a:r>
            <a:r>
              <a:rPr kumimoji="1" lang="en-US" altLang="ko-KR" dirty="0"/>
              <a:t>ID</a:t>
            </a:r>
            <a:r>
              <a:rPr kumimoji="1" lang="ko-KR" altLang="en-US" dirty="0"/>
              <a:t>마다 생성되었다고 응답</a:t>
            </a:r>
            <a:endParaRPr kumimoji="1"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9040404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36D001-65FF-144E-8028-2953F3643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 err="1"/>
              <a:t>ServerResponse</a:t>
            </a:r>
            <a:r>
              <a:rPr kumimoji="1" lang="ko-KR" altLang="en-US" dirty="0"/>
              <a:t>의 용례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1D06CAE-1236-2A49-BF46-13E01D7D62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ko-KR" dirty="0" err="1"/>
              <a:t>ServerResponse.</a:t>
            </a:r>
            <a:r>
              <a:rPr kumimoji="1" lang="en-US" altLang="ko-KR" dirty="0" err="1">
                <a:solidFill>
                  <a:schemeClr val="accent6">
                    <a:lumMod val="75000"/>
                  </a:schemeClr>
                </a:solidFill>
              </a:rPr>
              <a:t>ok</a:t>
            </a:r>
            <a:r>
              <a:rPr kumimoji="1" lang="en-US" altLang="ko-KR" dirty="0"/>
              <a:t>()</a:t>
            </a:r>
          </a:p>
          <a:p>
            <a:pPr lvl="1"/>
            <a:r>
              <a:rPr kumimoji="1" lang="en-US" altLang="ko-KR" dirty="0"/>
              <a:t>.</a:t>
            </a:r>
            <a:r>
              <a:rPr kumimoji="1" lang="en-US" altLang="ko-KR" dirty="0" err="1">
                <a:solidFill>
                  <a:schemeClr val="accent6">
                    <a:lumMod val="75000"/>
                  </a:schemeClr>
                </a:solidFill>
              </a:rPr>
              <a:t>contentType</a:t>
            </a:r>
            <a:r>
              <a:rPr kumimoji="1" lang="en-US" altLang="ko-KR" dirty="0"/>
              <a:t>(</a:t>
            </a:r>
            <a:r>
              <a:rPr kumimoji="1" lang="en-US" altLang="ko-KR" dirty="0" err="1"/>
              <a:t>MediaType.APPLICATION_JSON</a:t>
            </a:r>
            <a:r>
              <a:rPr kumimoji="1" lang="en-US" altLang="ko-KR" dirty="0"/>
              <a:t>)</a:t>
            </a:r>
          </a:p>
          <a:p>
            <a:pPr lvl="1"/>
            <a:r>
              <a:rPr kumimoji="1" lang="en-US" altLang="ko-KR" dirty="0"/>
              <a:t>.</a:t>
            </a:r>
            <a:r>
              <a:rPr kumimoji="1" lang="en-US" altLang="ko-KR" dirty="0">
                <a:solidFill>
                  <a:schemeClr val="accent6">
                    <a:lumMod val="75000"/>
                  </a:schemeClr>
                </a:solidFill>
              </a:rPr>
              <a:t>body</a:t>
            </a:r>
            <a:r>
              <a:rPr kumimoji="1" lang="en-US" altLang="ko-KR" dirty="0"/>
              <a:t>(person, </a:t>
            </a:r>
            <a:r>
              <a:rPr kumimoji="1" lang="en-US" altLang="ko-KR" dirty="0" err="1"/>
              <a:t>Person.class</a:t>
            </a:r>
            <a:r>
              <a:rPr kumimoji="1" lang="en-US" altLang="ko-KR" dirty="0"/>
              <a:t>);  </a:t>
            </a:r>
            <a:r>
              <a:rPr kumimoji="1" lang="en-US" altLang="ko-KR" dirty="0">
                <a:solidFill>
                  <a:schemeClr val="bg2">
                    <a:lumMod val="90000"/>
                  </a:schemeClr>
                </a:solidFill>
              </a:rPr>
              <a:t>... Mono</a:t>
            </a:r>
          </a:p>
          <a:p>
            <a:r>
              <a:rPr kumimoji="1" lang="en-US" altLang="ko-KR" dirty="0" err="1"/>
              <a:t>ServerResponse.</a:t>
            </a:r>
            <a:r>
              <a:rPr kumimoji="1" lang="en-US" altLang="ko-KR" dirty="0" err="1">
                <a:solidFill>
                  <a:schemeClr val="accent6">
                    <a:lumMod val="75000"/>
                  </a:schemeClr>
                </a:solidFill>
              </a:rPr>
              <a:t>created</a:t>
            </a:r>
            <a:r>
              <a:rPr kumimoji="1" lang="en-US" altLang="ko-KR" dirty="0"/>
              <a:t>(location).</a:t>
            </a:r>
            <a:r>
              <a:rPr kumimoji="1" lang="en-US" altLang="ko-KR" dirty="0">
                <a:solidFill>
                  <a:schemeClr val="accent6">
                    <a:lumMod val="75000"/>
                  </a:schemeClr>
                </a:solidFill>
              </a:rPr>
              <a:t>build</a:t>
            </a:r>
            <a:r>
              <a:rPr kumimoji="1" lang="en-US" altLang="ko-KR" dirty="0"/>
              <a:t>()  </a:t>
            </a:r>
            <a:r>
              <a:rPr kumimoji="1" lang="en-US" altLang="ko-KR" dirty="0">
                <a:solidFill>
                  <a:schemeClr val="bg2">
                    <a:lumMod val="90000"/>
                  </a:schemeClr>
                </a:solidFill>
              </a:rPr>
              <a:t>... URI</a:t>
            </a:r>
          </a:p>
          <a:p>
            <a:r>
              <a:rPr kumimoji="1" lang="en-US" altLang="ko-KR" dirty="0" err="1"/>
              <a:t>ServerResponse.</a:t>
            </a:r>
            <a:r>
              <a:rPr kumimoji="1" lang="en-US" altLang="ko-KR" dirty="0" err="1">
                <a:solidFill>
                  <a:schemeClr val="accent6">
                    <a:lumMod val="75000"/>
                  </a:schemeClr>
                </a:solidFill>
              </a:rPr>
              <a:t>notFound</a:t>
            </a:r>
            <a:r>
              <a:rPr kumimoji="1" lang="en-US" altLang="ko-KR" dirty="0"/>
              <a:t>().build() </a:t>
            </a:r>
          </a:p>
          <a:p>
            <a:r>
              <a:rPr kumimoji="1" lang="en-US" altLang="ko-KR" dirty="0" err="1"/>
              <a:t>ServerResponse.</a:t>
            </a:r>
            <a:r>
              <a:rPr kumimoji="1" lang="en-US" altLang="ko-KR" dirty="0" err="1">
                <a:solidFill>
                  <a:schemeClr val="accent6">
                    <a:lumMod val="75000"/>
                  </a:schemeClr>
                </a:solidFill>
              </a:rPr>
              <a:t>status</a:t>
            </a:r>
            <a:r>
              <a:rPr kumimoji="1" lang="en-US" altLang="ko-KR" dirty="0"/>
              <a:t>(UNAUTHORIZED).build()  </a:t>
            </a:r>
            <a:r>
              <a:rPr kumimoji="1" lang="en-US" altLang="ko-KR" dirty="0">
                <a:solidFill>
                  <a:schemeClr val="bg2">
                    <a:lumMod val="90000"/>
                  </a:schemeClr>
                </a:solidFill>
              </a:rPr>
              <a:t>... </a:t>
            </a:r>
            <a:r>
              <a:rPr kumimoji="1" lang="en-US" altLang="ko-KR" dirty="0" err="1">
                <a:solidFill>
                  <a:schemeClr val="bg2">
                    <a:lumMod val="90000"/>
                  </a:schemeClr>
                </a:solidFill>
              </a:rPr>
              <a:t>HttpStatus</a:t>
            </a:r>
            <a:endParaRPr kumimoji="1" lang="ko-KR" altLang="en-US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921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DBDCA93-09AF-EE41-BF42-8CB6975FB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스프링을 대부분 걷어낸 </a:t>
            </a:r>
            <a:r>
              <a:rPr kumimoji="1" lang="ko-KR" altLang="en-US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독립형</a:t>
            </a:r>
            <a:r>
              <a:rPr kumimoji="1" lang="ko-KR" altLang="en-US" dirty="0">
                <a:latin typeface="NanumBarunGothic" panose="020B0603020101020101" pitchFamily="34" charset="-127"/>
                <a:ea typeface="NanumBarunGothic" panose="020B0603020101020101" pitchFamily="34" charset="-127"/>
              </a:rPr>
              <a:t> 웹 서비스</a:t>
            </a: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8F57798A-2681-5342-B34C-1085E4F33A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199" y="1084729"/>
            <a:ext cx="5670381" cy="2040435"/>
          </a:xfr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D6782F4-2C3D-0C4A-A9D6-DB7A962F6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8" y="3009416"/>
            <a:ext cx="5674902" cy="3565003"/>
          </a:xfrm>
          <a:prstGeom prst="rect">
            <a:avLst/>
          </a:prstGeom>
        </p:spPr>
      </p:pic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245EA0B-3EA5-7645-AB77-98EB105EBD68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508580" y="1084728"/>
            <a:ext cx="4845219" cy="5489691"/>
          </a:xfrm>
        </p:spPr>
        <p:txBody>
          <a:bodyPr/>
          <a:lstStyle/>
          <a:p>
            <a:pPr marL="0" lvl="0" indent="0">
              <a:buNone/>
            </a:pPr>
            <a:r>
              <a:rPr kumimoji="1" lang="ko-KR" altLang="en-US" dirty="0">
                <a:solidFill>
                  <a:schemeClr val="accent6">
                    <a:lumMod val="75000"/>
                  </a:schemeClr>
                </a:solidFill>
              </a:rPr>
              <a:t>스프링 </a:t>
            </a:r>
            <a:r>
              <a:rPr kumimoji="1" lang="ko-KR" altLang="en-US" dirty="0" err="1">
                <a:solidFill>
                  <a:schemeClr val="accent6">
                    <a:lumMod val="75000"/>
                  </a:schemeClr>
                </a:solidFill>
              </a:rPr>
              <a:t>프레임웍의</a:t>
            </a:r>
            <a:r>
              <a:rPr kumimoji="1" lang="ko-KR" altLang="en-US" dirty="0">
                <a:solidFill>
                  <a:schemeClr val="accent6">
                    <a:lumMod val="75000"/>
                  </a:schemeClr>
                </a:solidFill>
              </a:rPr>
              <a:t> 다른 모든 기능을 빼고 </a:t>
            </a:r>
            <a:r>
              <a:rPr kumimoji="1" lang="ko-KR" altLang="en-US" dirty="0" err="1">
                <a:solidFill>
                  <a:schemeClr val="accent6">
                    <a:lumMod val="75000"/>
                  </a:schemeClr>
                </a:solidFill>
              </a:rPr>
              <a:t>시큐리티만</a:t>
            </a:r>
            <a:r>
              <a:rPr kumimoji="1" lang="ko-KR" altLang="en-US" dirty="0">
                <a:solidFill>
                  <a:schemeClr val="accent6">
                    <a:lumMod val="75000"/>
                  </a:schemeClr>
                </a:solidFill>
              </a:rPr>
              <a:t> 사용할 의도</a:t>
            </a:r>
            <a:endParaRPr kumimoji="1" lang="en-US" altLang="ko-KR" dirty="0">
              <a:solidFill>
                <a:schemeClr val="accent6">
                  <a:lumMod val="75000"/>
                </a:schemeClr>
              </a:solidFill>
            </a:endParaRPr>
          </a:p>
          <a:p>
            <a:pPr marL="0" lvl="0" indent="0">
              <a:buNone/>
            </a:pPr>
            <a:r>
              <a:rPr kumimoji="1" lang="en-US" altLang="ko-KR" sz="2400" dirty="0"/>
              <a:t>1) </a:t>
            </a:r>
            <a:r>
              <a:rPr kumimoji="1" lang="ko-KR" altLang="en-US" sz="2400" dirty="0" err="1"/>
              <a:t>애노테이션</a:t>
            </a:r>
            <a:r>
              <a:rPr kumimoji="1" lang="ko-KR" altLang="en-US" sz="2400" dirty="0"/>
              <a:t> 없음</a:t>
            </a:r>
            <a:endParaRPr kumimoji="1" lang="en-US" altLang="ko-KR" sz="2400" dirty="0"/>
          </a:p>
          <a:p>
            <a:pPr marL="0" lvl="0" indent="0">
              <a:buNone/>
            </a:pPr>
            <a:r>
              <a:rPr kumimoji="1" lang="en-US" altLang="ko-KR" sz="2400" dirty="0"/>
              <a:t>2) </a:t>
            </a:r>
            <a:r>
              <a:rPr kumimoji="1" lang="ko-KR" altLang="en-US" sz="2400" dirty="0"/>
              <a:t>라우터 함수를 </a:t>
            </a:r>
            <a:r>
              <a:rPr kumimoji="1" lang="en-US" altLang="ko-KR" sz="2400" dirty="0" err="1"/>
              <a:t>HttpHandler</a:t>
            </a:r>
            <a:r>
              <a:rPr kumimoji="1" lang="ko-KR" altLang="en-US" sz="2400" dirty="0"/>
              <a:t>로 변환</a:t>
            </a:r>
            <a:r>
              <a:rPr kumimoji="1" lang="en-US" altLang="ko-KR" sz="2400" dirty="0"/>
              <a:t>,</a:t>
            </a:r>
            <a:r>
              <a:rPr kumimoji="1" lang="ko-KR" altLang="en-US" sz="2400" dirty="0"/>
              <a:t> </a:t>
            </a:r>
            <a:r>
              <a:rPr kumimoji="1" lang="en-US" altLang="ko-KR" sz="2400" dirty="0" err="1"/>
              <a:t>HttpHandler</a:t>
            </a:r>
            <a:r>
              <a:rPr kumimoji="1" lang="ko-KR" altLang="en-US" sz="2400" dirty="0" err="1"/>
              <a:t>를</a:t>
            </a:r>
            <a:r>
              <a:rPr kumimoji="1" lang="ko-KR" altLang="en-US" sz="2400" dirty="0"/>
              <a:t> 가지고</a:t>
            </a:r>
            <a:r>
              <a:rPr kumimoji="1" lang="en-US" altLang="ko-KR" sz="2400" dirty="0" err="1"/>
              <a:t>ReactorHttpHandlerAdapter</a:t>
            </a:r>
            <a:r>
              <a:rPr kumimoji="1" lang="ko-KR" altLang="en-US" sz="2400" dirty="0"/>
              <a:t> 생성</a:t>
            </a:r>
            <a:endParaRPr kumimoji="1" lang="en-US" altLang="ko-KR" sz="2400" dirty="0"/>
          </a:p>
          <a:p>
            <a:pPr marL="0" lvl="0" indent="0">
              <a:buNone/>
            </a:pPr>
            <a:r>
              <a:rPr kumimoji="1" lang="en-US" altLang="ko-KR" sz="2400" dirty="0"/>
              <a:t>3) </a:t>
            </a:r>
            <a:r>
              <a:rPr kumimoji="1" lang="ko-KR" altLang="en-US" sz="2400" dirty="0"/>
              <a:t>포트 바인딩</a:t>
            </a:r>
            <a:r>
              <a:rPr kumimoji="1" lang="en-US" altLang="ko-KR" sz="2400" dirty="0"/>
              <a:t>,  </a:t>
            </a:r>
            <a:r>
              <a:rPr kumimoji="1" lang="ko-KR" altLang="en-US" sz="2400" dirty="0"/>
              <a:t>종료 채널에 대해 대기</a:t>
            </a:r>
            <a:endParaRPr kumimoji="1" lang="en-US" altLang="ko-KR" sz="2400" dirty="0"/>
          </a:p>
          <a:p>
            <a:pPr marL="0" lvl="0" indent="0">
              <a:buNone/>
            </a:pPr>
            <a:r>
              <a:rPr kumimoji="1" lang="en-US" altLang="ko-KR" sz="2400" dirty="0"/>
              <a:t>4) </a:t>
            </a:r>
            <a:r>
              <a:rPr kumimoji="1" lang="ko-KR" altLang="en-US" sz="2400" dirty="0"/>
              <a:t>라우팅 규칙</a:t>
            </a:r>
            <a:r>
              <a:rPr kumimoji="1" lang="en-US" altLang="ko-KR" sz="2400" dirty="0"/>
              <a:t>.</a:t>
            </a:r>
            <a:r>
              <a:rPr kumimoji="1" lang="ko-KR" altLang="en-US" sz="2400" dirty="0"/>
              <a:t> 여기도 </a:t>
            </a:r>
            <a:r>
              <a:rPr kumimoji="1" lang="ko-KR" altLang="en-US" sz="2400" dirty="0" err="1"/>
              <a:t>애노테이션</a:t>
            </a:r>
            <a:r>
              <a:rPr kumimoji="1" lang="ko-KR" altLang="en-US" sz="2400" dirty="0"/>
              <a:t> 없음</a:t>
            </a:r>
            <a:endParaRPr kumimoji="1" lang="en-US" altLang="ko-KR" sz="2400" dirty="0"/>
          </a:p>
          <a:p>
            <a:pPr marL="0" lvl="0" indent="0">
              <a:buNone/>
            </a:pPr>
            <a:r>
              <a:rPr kumimoji="1" lang="ko-KR" altLang="en-US" sz="2400" dirty="0">
                <a:solidFill>
                  <a:srgbClr val="A7001D"/>
                </a:solidFill>
              </a:rPr>
              <a:t>* 스프링 기반 서비스에 비해 </a:t>
            </a:r>
            <a:r>
              <a:rPr kumimoji="1" lang="ko-KR" altLang="en-US" sz="2400" dirty="0" err="1">
                <a:solidFill>
                  <a:srgbClr val="A7001D"/>
                </a:solidFill>
              </a:rPr>
              <a:t>구동시간이</a:t>
            </a:r>
            <a:r>
              <a:rPr kumimoji="1" lang="ko-KR" altLang="en-US" sz="2400" dirty="0">
                <a:solidFill>
                  <a:srgbClr val="A7001D"/>
                </a:solidFill>
              </a:rPr>
              <a:t> </a:t>
            </a:r>
            <a:r>
              <a:rPr kumimoji="1" lang="en-US" altLang="ko-KR" sz="2400" dirty="0">
                <a:solidFill>
                  <a:srgbClr val="A7001D"/>
                </a:solidFill>
              </a:rPr>
              <a:t>3</a:t>
            </a:r>
            <a:r>
              <a:rPr kumimoji="1" lang="ko-KR" altLang="en-US" sz="2400" dirty="0">
                <a:solidFill>
                  <a:srgbClr val="A7001D"/>
                </a:solidFill>
              </a:rPr>
              <a:t>배 정도 빠름 </a:t>
            </a:r>
            <a:r>
              <a:rPr kumimoji="1" lang="en-US" altLang="ko-KR" sz="2400" dirty="0">
                <a:solidFill>
                  <a:srgbClr val="A7001D"/>
                </a:solidFill>
              </a:rPr>
              <a:t>(2s -&gt; 0.7s)</a:t>
            </a:r>
          </a:p>
        </p:txBody>
      </p:sp>
    </p:spTree>
    <p:extLst>
      <p:ext uri="{BB962C8B-B14F-4D97-AF65-F5344CB8AC3E}">
        <p14:creationId xmlns:p14="http://schemas.microsoft.com/office/powerpoint/2010/main" val="2989739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2B371C-1729-7B42-AA32-9E8C8D3D7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WebClient</a:t>
            </a:r>
            <a:endParaRPr kumimoji="1" lang="ko-KR" altLang="en-US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C76B530-0748-E642-8669-AFC52CDC91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ko-KR" dirty="0" err="1"/>
              <a:t>RestTemplate</a:t>
            </a:r>
            <a:r>
              <a:rPr kumimoji="1" lang="ko-KR" altLang="en-US" dirty="0"/>
              <a:t>의 대체품</a:t>
            </a:r>
            <a:endParaRPr kumimoji="1" lang="en-US" altLang="ko-KR" dirty="0"/>
          </a:p>
          <a:p>
            <a:r>
              <a:rPr kumimoji="1" lang="ko-KR" altLang="en-US" dirty="0" err="1"/>
              <a:t>리액티브</a:t>
            </a:r>
            <a:r>
              <a:rPr kumimoji="1" lang="ko-KR" altLang="en-US" dirty="0"/>
              <a:t> 타입</a:t>
            </a:r>
            <a:r>
              <a:rPr kumimoji="1" lang="en-US" altLang="ko-KR" dirty="0"/>
              <a:t>(Flux/Mono)</a:t>
            </a:r>
            <a:r>
              <a:rPr kumimoji="1" lang="ko-KR" altLang="en-US" dirty="0" err="1"/>
              <a:t>으로</a:t>
            </a:r>
            <a:r>
              <a:rPr kumimoji="1" lang="ko-KR" altLang="en-US" dirty="0"/>
              <a:t> 반환</a:t>
            </a:r>
            <a:endParaRPr kumimoji="1"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4979443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2B371C-1729-7B42-AA32-9E8C8D3D7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WebClient</a:t>
            </a:r>
            <a:endParaRPr kumimoji="1" lang="ko-KR" altLang="en-US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C76B530-0748-E642-8669-AFC52CDC91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kumimoji="1" lang="en-US" altLang="ko-KR" dirty="0" err="1"/>
              <a:t>WebClient</a:t>
            </a:r>
            <a:r>
              <a:rPr kumimoji="1" lang="en-US" altLang="ko-KR" dirty="0"/>
              <a:t> client1 = </a:t>
            </a:r>
            <a:r>
              <a:rPr kumimoji="1" lang="en-US" altLang="ko-KR" dirty="0" err="1"/>
              <a:t>WebClient.</a:t>
            </a:r>
            <a:r>
              <a:rPr kumimoji="1" lang="en-US" altLang="ko-KR" dirty="0" err="1">
                <a:solidFill>
                  <a:schemeClr val="accent6">
                    <a:lumMod val="75000"/>
                  </a:schemeClr>
                </a:solidFill>
              </a:rPr>
              <a:t>create</a:t>
            </a:r>
            <a:r>
              <a:rPr kumimoji="1" lang="en-US" altLang="ko-KR" dirty="0"/>
              <a:t>();</a:t>
            </a:r>
          </a:p>
          <a:p>
            <a:pPr marL="457200" lvl="1" indent="0">
              <a:buNone/>
            </a:pPr>
            <a:r>
              <a:rPr kumimoji="1" lang="en-US" altLang="ko-KR" sz="2800" dirty="0"/>
              <a:t>client1.method(...).</a:t>
            </a:r>
            <a:r>
              <a:rPr kumimoji="1" lang="en-US" altLang="ko-KR" sz="2800" dirty="0" err="1"/>
              <a:t>uri</a:t>
            </a:r>
            <a:r>
              <a:rPr kumimoji="1" lang="en-US" altLang="ko-KR" sz="2800" dirty="0"/>
              <a:t>(...).body(...);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ko-KR" dirty="0" err="1"/>
              <a:t>WebClient</a:t>
            </a:r>
            <a:r>
              <a:rPr kumimoji="1" lang="en-US" altLang="ko-KR" dirty="0"/>
              <a:t> client2 = </a:t>
            </a:r>
            <a:r>
              <a:rPr kumimoji="1" lang="en-US" altLang="ko-KR" dirty="0" err="1"/>
              <a:t>WebClient.</a:t>
            </a:r>
            <a:r>
              <a:rPr kumimoji="1" lang="en-US" altLang="ko-KR" dirty="0" err="1">
                <a:solidFill>
                  <a:schemeClr val="accent6">
                    <a:lumMod val="75000"/>
                  </a:schemeClr>
                </a:solidFill>
              </a:rPr>
              <a:t>create</a:t>
            </a:r>
            <a:r>
              <a:rPr kumimoji="1" lang="en-US" altLang="ko-KR" dirty="0"/>
              <a:t>(</a:t>
            </a:r>
            <a:r>
              <a:rPr kumimoji="1" lang="en-US" altLang="ko-KR" dirty="0" err="1"/>
              <a:t>uri</a:t>
            </a:r>
            <a:r>
              <a:rPr kumimoji="1" lang="en-US" altLang="ko-KR" dirty="0"/>
              <a:t>);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ko-KR" dirty="0" err="1"/>
              <a:t>WebClient</a:t>
            </a:r>
            <a:r>
              <a:rPr kumimoji="1" lang="en-US" altLang="ko-KR" dirty="0"/>
              <a:t> client3 = </a:t>
            </a:r>
            <a:r>
              <a:rPr kumimoji="1" lang="en-US" altLang="ko-KR" dirty="0" err="1"/>
              <a:t>WebClient.</a:t>
            </a:r>
            <a:r>
              <a:rPr kumimoji="1" lang="en-US" altLang="ko-KR" dirty="0" err="1">
                <a:solidFill>
                  <a:schemeClr val="accent6">
                    <a:lumMod val="75000"/>
                  </a:schemeClr>
                </a:solidFill>
              </a:rPr>
              <a:t>builder</a:t>
            </a:r>
            <a:r>
              <a:rPr kumimoji="1" lang="en-US" altLang="ko-KR" dirty="0"/>
              <a:t>()</a:t>
            </a:r>
          </a:p>
          <a:p>
            <a:pPr marL="914400" lvl="2" indent="0">
              <a:buNone/>
            </a:pPr>
            <a:r>
              <a:rPr kumimoji="1" lang="en-US" altLang="ko-KR" sz="2400" dirty="0"/>
              <a:t>				</a:t>
            </a:r>
            <a:r>
              <a:rPr kumimoji="1" lang="en-US" altLang="ko-KR" sz="2800" dirty="0"/>
              <a:t>.</a:t>
            </a:r>
            <a:r>
              <a:rPr kumimoji="1" lang="en-US" altLang="ko-KR" sz="2800" dirty="0" err="1"/>
              <a:t>baseUrl</a:t>
            </a:r>
            <a:r>
              <a:rPr kumimoji="1" lang="en-US" altLang="ko-KR" sz="2800" dirty="0"/>
              <a:t>(...)</a:t>
            </a:r>
          </a:p>
          <a:p>
            <a:pPr marL="914400" lvl="2" indent="0">
              <a:buNone/>
            </a:pPr>
            <a:r>
              <a:rPr kumimoji="1" lang="en-US" altLang="ko-KR" sz="2800" dirty="0"/>
              <a:t>				.</a:t>
            </a:r>
            <a:r>
              <a:rPr kumimoji="1" lang="en-US" altLang="ko-KR" sz="2800" dirty="0" err="1"/>
              <a:t>defaultCookie</a:t>
            </a:r>
            <a:r>
              <a:rPr kumimoji="1" lang="en-US" altLang="ko-KR" sz="2800" dirty="0"/>
              <a:t>(...)</a:t>
            </a:r>
          </a:p>
          <a:p>
            <a:pPr marL="914400" lvl="2" indent="0">
              <a:buNone/>
            </a:pPr>
            <a:r>
              <a:rPr kumimoji="1" lang="en-US" altLang="ko-KR" sz="2800" dirty="0"/>
              <a:t>				.</a:t>
            </a:r>
            <a:r>
              <a:rPr kumimoji="1" lang="en-US" altLang="ko-KR" sz="2800" dirty="0" err="1"/>
              <a:t>defaultHeader</a:t>
            </a:r>
            <a:r>
              <a:rPr kumimoji="1" lang="en-US" altLang="ko-KR" sz="2800" dirty="0"/>
              <a:t>(...)</a:t>
            </a:r>
          </a:p>
          <a:p>
            <a:pPr marL="914400" lvl="2" indent="0">
              <a:buNone/>
            </a:pPr>
            <a:r>
              <a:rPr kumimoji="1" lang="en-US" altLang="ko-KR" sz="2800" dirty="0"/>
              <a:t>				.</a:t>
            </a:r>
            <a:r>
              <a:rPr kumimoji="1" lang="en-US" altLang="ko-KR" sz="2800" dirty="0" err="1"/>
              <a:t>defaultUriVariables</a:t>
            </a:r>
            <a:r>
              <a:rPr kumimoji="1" lang="en-US" altLang="ko-KR" sz="2800" dirty="0"/>
              <a:t>(...)</a:t>
            </a:r>
          </a:p>
          <a:p>
            <a:pPr marL="914400" lvl="2" indent="0">
              <a:buNone/>
            </a:pPr>
            <a:r>
              <a:rPr kumimoji="1" lang="en-US" altLang="ko-KR" sz="2800" dirty="0"/>
              <a:t>				.</a:t>
            </a:r>
            <a:r>
              <a:rPr kumimoji="1" lang="en-US" altLang="ko-KR" sz="2800" dirty="0">
                <a:solidFill>
                  <a:schemeClr val="accent6">
                    <a:lumMod val="75000"/>
                  </a:schemeClr>
                </a:solidFill>
              </a:rPr>
              <a:t>build</a:t>
            </a:r>
            <a:r>
              <a:rPr kumimoji="1" lang="en-US" altLang="ko-KR" sz="2800" dirty="0"/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27606343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2B371C-1729-7B42-AA32-9E8C8D3D7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 err="1">
                <a:latin typeface="NanumBarunGothic" panose="020B0603020101020101" pitchFamily="34" charset="-127"/>
                <a:ea typeface="NanumBarunGothic" panose="020B0603020101020101" pitchFamily="34" charset="-127"/>
              </a:rPr>
              <a:t>WebClient</a:t>
            </a:r>
            <a:endParaRPr kumimoji="1" lang="ko-KR" altLang="en-US" dirty="0">
              <a:latin typeface="NanumBarunGothic" panose="020B0603020101020101" pitchFamily="34" charset="-127"/>
              <a:ea typeface="NanumBarunGothic" panose="020B0603020101020101" pitchFamily="34" charset="-127"/>
            </a:endParaRP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6D20F201-1545-8049-8A32-8D0F87E7BB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449554"/>
            <a:ext cx="9277350" cy="1952625"/>
          </a:xfrm>
        </p:spPr>
      </p:pic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904CE99-3EEE-0343-BF4C-5BC1B16BBA1E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3576577"/>
            <a:ext cx="10515600" cy="2600386"/>
          </a:xfrm>
        </p:spPr>
        <p:txBody>
          <a:bodyPr/>
          <a:lstStyle/>
          <a:p>
            <a:r>
              <a:rPr kumimoji="1" lang="en-US" altLang="ko-KR" dirty="0" err="1"/>
              <a:t>url</a:t>
            </a:r>
            <a:r>
              <a:rPr kumimoji="1" lang="en-US" altLang="ko-KR" dirty="0"/>
              <a:t> prefix </a:t>
            </a:r>
            <a:r>
              <a:rPr kumimoji="1" lang="ko-KR" altLang="en-US" dirty="0"/>
              <a:t>지정</a:t>
            </a:r>
            <a:endParaRPr kumimoji="1" lang="en-US" altLang="ko-KR" dirty="0"/>
          </a:p>
          <a:p>
            <a:r>
              <a:rPr kumimoji="1" lang="en-US" altLang="ko-KR" dirty="0"/>
              <a:t>get method</a:t>
            </a:r>
          </a:p>
          <a:p>
            <a:r>
              <a:rPr kumimoji="1" lang="ko-KR" altLang="en-US" dirty="0"/>
              <a:t>하위 경로 지정</a:t>
            </a:r>
            <a:endParaRPr kumimoji="1" lang="en-US" altLang="ko-KR" dirty="0"/>
          </a:p>
          <a:p>
            <a:r>
              <a:rPr kumimoji="1" lang="en-US" altLang="ko-KR" dirty="0"/>
              <a:t>retrieve()</a:t>
            </a:r>
            <a:r>
              <a:rPr kumimoji="1" lang="ko-KR" altLang="en-US" dirty="0"/>
              <a:t>로 결과 받아서</a:t>
            </a:r>
            <a:endParaRPr kumimoji="1" lang="en-US" altLang="ko-KR" dirty="0"/>
          </a:p>
          <a:p>
            <a:r>
              <a:rPr kumimoji="1" lang="en-US" altLang="ko-KR" dirty="0" err="1"/>
              <a:t>bodyToMono</a:t>
            </a:r>
            <a:r>
              <a:rPr kumimoji="1" lang="en-US" altLang="ko-KR" dirty="0"/>
              <a:t>()</a:t>
            </a:r>
            <a:r>
              <a:rPr kumimoji="1" lang="ko-KR" altLang="en-US" dirty="0" err="1"/>
              <a:t>를</a:t>
            </a:r>
            <a:r>
              <a:rPr kumimoji="1" lang="ko-KR" altLang="en-US" dirty="0"/>
              <a:t> 이용하여 </a:t>
            </a:r>
            <a:r>
              <a:rPr kumimoji="1" lang="en-US" altLang="ko-KR" dirty="0"/>
              <a:t>Mono&lt;</a:t>
            </a:r>
            <a:r>
              <a:rPr kumimoji="1" lang="ko-KR" altLang="en-US" dirty="0"/>
              <a:t>객체</a:t>
            </a:r>
            <a:r>
              <a:rPr kumimoji="1" lang="en-US" altLang="ko-KR" dirty="0"/>
              <a:t>&gt;</a:t>
            </a:r>
            <a:r>
              <a:rPr kumimoji="1" lang="ko-KR" altLang="en-US" dirty="0"/>
              <a:t>로 변환</a:t>
            </a:r>
            <a:endParaRPr kumimoji="1"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520157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9C6B6CD-0B2E-EE48-BC14-9F5B47B9F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dirty="0"/>
              <a:t>실습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8B37553-E2CD-8049-A7DB-30550C58E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ko-KR" dirty="0"/>
              <a:t>User </a:t>
            </a:r>
            <a:r>
              <a:rPr kumimoji="1" lang="ko-KR" altLang="en-US" dirty="0"/>
              <a:t>서비스</a:t>
            </a:r>
            <a:endParaRPr kumimoji="1" lang="en-US" altLang="ko-KR" dirty="0"/>
          </a:p>
          <a:p>
            <a:r>
              <a:rPr kumimoji="1" lang="en-US" altLang="ko-KR" dirty="0" err="1"/>
              <a:t>WebClient</a:t>
            </a:r>
            <a:r>
              <a:rPr kumimoji="1" lang="ko-KR" altLang="en-US" dirty="0"/>
              <a:t> 활용법</a:t>
            </a:r>
          </a:p>
        </p:txBody>
      </p:sp>
    </p:spTree>
    <p:extLst>
      <p:ext uri="{BB962C8B-B14F-4D97-AF65-F5344CB8AC3E}">
        <p14:creationId xmlns:p14="http://schemas.microsoft.com/office/powerpoint/2010/main" val="2360311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1005</TotalTime>
  <Words>707</Words>
  <Application>Microsoft Macintosh PowerPoint</Application>
  <PresentationFormat>와이드스크린</PresentationFormat>
  <Paragraphs>133</Paragraphs>
  <Slides>21</Slides>
  <Notes>21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7" baseType="lpstr">
      <vt:lpstr>맑은 고딕</vt:lpstr>
      <vt:lpstr>NanumBarunGothic</vt:lpstr>
      <vt:lpstr>Arial</vt:lpstr>
      <vt:lpstr>Calibri</vt:lpstr>
      <vt:lpstr>Calibri Light</vt:lpstr>
      <vt:lpstr>Office 테마</vt:lpstr>
      <vt:lpstr>06 웹플럭스 - 비동기 논블로킹 통신</vt:lpstr>
      <vt:lpstr>WebMVC vs WebFlux</vt:lpstr>
      <vt:lpstr>WebMVC vs WebFlux</vt:lpstr>
      <vt:lpstr>WebMVC 아키텍쳐</vt:lpstr>
      <vt:lpstr>WebMVC의 한계</vt:lpstr>
      <vt:lpstr>WebMVC를 직접 고친다면?</vt:lpstr>
      <vt:lpstr>WebMVC를 직접 고친다면?  </vt:lpstr>
      <vt:lpstr>WebMVC를 직접 고친다면? </vt:lpstr>
      <vt:lpstr>WebMVC를 직접 고친다면?</vt:lpstr>
      <vt:lpstr>DispatcherHandler</vt:lpstr>
      <vt:lpstr>리액티브 웹 MVC 프레임웍</vt:lpstr>
      <vt:lpstr>리액티브 웹 MVC 프레임웍</vt:lpstr>
      <vt:lpstr>라우팅</vt:lpstr>
      <vt:lpstr>라우팅의 예</vt:lpstr>
      <vt:lpstr>라우터 함수의 파라미터</vt:lpstr>
      <vt:lpstr>ServerResponse의 용례</vt:lpstr>
      <vt:lpstr>스프링을 대부분 걷어낸 독립형 웹 서비스</vt:lpstr>
      <vt:lpstr>WebClient</vt:lpstr>
      <vt:lpstr>WebClient</vt:lpstr>
      <vt:lpstr>WebClient</vt:lpstr>
      <vt:lpstr>실습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06 웹플럭스 - 비동기 논블로킹 통신</dc:title>
  <dc:creator>조영일</dc:creator>
  <cp:lastModifiedBy>조영일</cp:lastModifiedBy>
  <cp:revision>58</cp:revision>
  <dcterms:created xsi:type="dcterms:W3CDTF">2019-11-04T08:19:57Z</dcterms:created>
  <dcterms:modified xsi:type="dcterms:W3CDTF">2019-11-11T08:09:40Z</dcterms:modified>
</cp:coreProperties>
</file>