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80" r:id="rId3"/>
    <p:sldId id="281" r:id="rId4"/>
    <p:sldId id="257" r:id="rId5"/>
    <p:sldId id="260" r:id="rId6"/>
    <p:sldId id="261" r:id="rId7"/>
    <p:sldId id="264" r:id="rId8"/>
    <p:sldId id="262" r:id="rId9"/>
    <p:sldId id="278" r:id="rId10"/>
    <p:sldId id="279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74" r:id="rId19"/>
    <p:sldId id="284" r:id="rId20"/>
    <p:sldId id="283" r:id="rId21"/>
    <p:sldId id="28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4"/>
    <p:restoredTop sz="86421"/>
  </p:normalViewPr>
  <p:slideViewPr>
    <p:cSldViewPr snapToGrid="0" snapToObjects="1">
      <p:cViewPr varScale="1">
        <p:scale>
          <a:sx n="91" d="100"/>
          <a:sy n="91" d="100"/>
        </p:scale>
        <p:origin x="216" y="768"/>
      </p:cViewPr>
      <p:guideLst/>
    </p:cSldViewPr>
  </p:slideViewPr>
  <p:outlineViewPr>
    <p:cViewPr>
      <p:scale>
        <a:sx n="33" d="100"/>
        <a:sy n="33" d="100"/>
      </p:scale>
      <p:origin x="0" y="-285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6C57-A02F-7D45-B443-82863C1945C1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36D6-BE64-AC40-B8F9-A7DE554EB9B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8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0590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12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3777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3823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586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73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21958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342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50584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65005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556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3978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7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497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620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588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039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8306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1442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759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36D6-BE64-AC40-B8F9-A7DE554EB9BC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883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0634"/>
            <a:ext cx="9144000" cy="8471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400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594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158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60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490397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ko-KR" altLang="en-US" dirty="0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785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317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29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3448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989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154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12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0388-3BD5-9A46-BEA4-E5C42A18F6BC}" type="datetimeFigureOut">
              <a:rPr kumimoji="1" lang="ko-KR" altLang="en-US" smtClean="0"/>
              <a:t>2019. 11. 11.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8F40-1B0E-0A4D-BF4F-9F018B568FF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39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7E166-278F-5643-8970-F7AA86681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06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웹플럭스</a:t>
            </a:r>
            <a:b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</a:br>
            <a:r>
              <a:rPr kumimoji="1" lang="en-US" altLang="ko-KR" sz="2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-</a:t>
            </a:r>
            <a:r>
              <a:rPr kumimoji="1" lang="ko-KR" altLang="en-US" sz="2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비동기 </a:t>
            </a:r>
            <a:r>
              <a:rPr kumimoji="1" lang="ko-KR" altLang="en-US" sz="28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논블로킹</a:t>
            </a:r>
            <a:r>
              <a:rPr kumimoji="1" lang="ko-KR" altLang="en-US" sz="2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통신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2C77B3-0295-CF4E-A7E5-1022755E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424516"/>
            <a:ext cx="6858000" cy="833284"/>
          </a:xfrm>
        </p:spPr>
        <p:txBody>
          <a:bodyPr>
            <a:normAutofit lnSpcReduction="10000"/>
          </a:bodyPr>
          <a:lstStyle/>
          <a:p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클라우드플랫폼개발랩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조영일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6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C2318-32C8-4F41-8BA1-F2FFB37D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DispatcherHandler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E2BB60E-1EC6-9F4B-A63B-3513FD5F0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50" y="1104406"/>
            <a:ext cx="7886700" cy="3326085"/>
          </a:xfrm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0A8ED5-B1FD-8841-8273-CA4FDFBF0B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430491"/>
            <a:ext cx="10515600" cy="1831975"/>
          </a:xfrm>
        </p:spPr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DispatcherServlet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에 해당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Adapter/Strategy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패턴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이용하여 서버 엔진에 맞는 어댑터 제공</a:t>
            </a:r>
            <a:endParaRPr kumimoji="1" lang="en-US" altLang="ko-KR" baseline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DispatcherHandler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=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WebHandler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+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DispatcherServlet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기능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AF120-6D79-074D-AACC-C07BBB77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리액티브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웹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MVC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프레임웍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78E65CC-ADAA-9543-BA93-3B8F652AA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70" y="2282113"/>
            <a:ext cx="7886700" cy="2808854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42D6FA-D571-664D-9196-8BDDBAC6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4807746"/>
            <a:ext cx="7886700" cy="13950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80B68F-F2E2-714E-A35A-4DF88746FB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327073"/>
            <a:ext cx="10515600" cy="4849890"/>
          </a:xfrm>
        </p:spPr>
        <p:txBody>
          <a:bodyPr/>
          <a:lstStyle/>
          <a:p>
            <a:pPr lvl="0"/>
            <a:r>
              <a:rPr kumimoji="1" lang="ko-KR" altLang="en-US" dirty="0" err="1"/>
              <a:t>리액티브</a:t>
            </a:r>
            <a:r>
              <a:rPr kumimoji="1" lang="ko-KR" altLang="en-US" dirty="0"/>
              <a:t> 웹 </a:t>
            </a:r>
            <a:r>
              <a:rPr kumimoji="1" lang="en-US" altLang="ko-KR" dirty="0"/>
              <a:t>MVC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구축하기 위해 모두 신규 개발하는 대신</a:t>
            </a:r>
            <a:r>
              <a:rPr kumimoji="1" lang="en-US" altLang="ko-KR" dirty="0"/>
              <a:t>,</a:t>
            </a:r>
            <a:r>
              <a:rPr kumimoji="1" lang="ko-KR" altLang="en-US" dirty="0"/>
              <a:t> 기존 모듈을 재사용하고 </a:t>
            </a:r>
            <a:r>
              <a:rPr kumimoji="1" lang="en-US" altLang="ko-KR" dirty="0"/>
              <a:t>Mono/Flux/Publisher</a:t>
            </a:r>
            <a:r>
              <a:rPr kumimoji="1" lang="ko-KR" altLang="en-US" dirty="0"/>
              <a:t>로 교체하는 전략</a:t>
            </a:r>
            <a:endParaRPr kumimoji="1" lang="en-US" altLang="ko-KR" dirty="0"/>
          </a:p>
          <a:p>
            <a:pPr lvl="0"/>
            <a:endParaRPr kumimoji="1" lang="ko-KR" alt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6D64BDB5-9B4F-F847-9424-62635D123F67}"/>
              </a:ext>
            </a:extLst>
          </p:cNvPr>
          <p:cNvSpPr txBox="1">
            <a:spLocks/>
          </p:cNvSpPr>
          <p:nvPr/>
        </p:nvSpPr>
        <p:spPr>
          <a:xfrm>
            <a:off x="8027670" y="3037839"/>
            <a:ext cx="3478530" cy="329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000" dirty="0" err="1"/>
              <a:t>HttpServletRequest</a:t>
            </a:r>
            <a:r>
              <a:rPr kumimoji="1" lang="en-US" altLang="ko-KR" sz="2000" dirty="0"/>
              <a:t> </a:t>
            </a:r>
            <a:r>
              <a:rPr kumimoji="1" lang="ko-KR" altLang="en-US" sz="2000" dirty="0"/>
              <a:t>대신 </a:t>
            </a:r>
            <a:r>
              <a:rPr kumimoji="1" lang="en-US" altLang="ko-KR" sz="2000" dirty="0" err="1"/>
              <a:t>ServerWebExchange</a:t>
            </a:r>
            <a:endParaRPr kumimoji="1" lang="en-US" altLang="ko-KR" sz="2000" dirty="0"/>
          </a:p>
          <a:p>
            <a:r>
              <a:rPr kumimoji="1" lang="en-US" altLang="ko-KR" sz="2000" dirty="0" err="1"/>
              <a:t>HandlerExecutionChain</a:t>
            </a:r>
            <a:r>
              <a:rPr kumimoji="1" lang="ko-KR" altLang="en-US" sz="2000" dirty="0"/>
              <a:t> 대신 </a:t>
            </a:r>
            <a:r>
              <a:rPr kumimoji="1" lang="en-US" altLang="ko-KR" sz="2000" dirty="0"/>
              <a:t>Mono&lt;</a:t>
            </a:r>
            <a:r>
              <a:rPr kumimoji="1" lang="en-US" altLang="ko-KR" sz="2000" dirty="0">
                <a:solidFill>
                  <a:schemeClr val="bg2">
                    <a:lumMod val="90000"/>
                  </a:schemeClr>
                </a:solidFill>
              </a:rPr>
              <a:t>Object</a:t>
            </a:r>
            <a:r>
              <a:rPr kumimoji="1" lang="en-US" altLang="ko-KR" sz="2000" dirty="0"/>
              <a:t>&gt;</a:t>
            </a:r>
          </a:p>
          <a:p>
            <a:r>
              <a:rPr kumimoji="1" lang="en-US" altLang="ko-KR" sz="2000" dirty="0" err="1"/>
              <a:t>ModelAndView</a:t>
            </a:r>
            <a:r>
              <a:rPr kumimoji="1" lang="en-US" altLang="ko-KR" sz="2000" dirty="0"/>
              <a:t> </a:t>
            </a:r>
            <a:r>
              <a:rPr kumimoji="1" lang="ko-KR" altLang="en-US" sz="2000" dirty="0"/>
              <a:t>대신 </a:t>
            </a:r>
            <a:r>
              <a:rPr kumimoji="1" lang="en-US" altLang="ko-KR" sz="2000" dirty="0"/>
              <a:t>Mono&lt;</a:t>
            </a:r>
            <a:r>
              <a:rPr kumimoji="1" lang="en-US" altLang="ko-KR" sz="2000" dirty="0" err="1">
                <a:solidFill>
                  <a:schemeClr val="bg2">
                    <a:lumMod val="90000"/>
                  </a:schemeClr>
                </a:solidFill>
              </a:rPr>
              <a:t>HandlerResult</a:t>
            </a:r>
            <a:r>
              <a:rPr kumimoji="1" lang="en-US" altLang="ko-KR" sz="2000" dirty="0"/>
              <a:t>&gt;</a:t>
            </a:r>
            <a:endParaRPr kumimoji="1"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261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3A019D-C0FE-EE4E-A8A5-DC501EE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리액티브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웹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MVC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프레임웍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A5C1326-2291-0B40-9DB3-C182E30FA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84730"/>
            <a:ext cx="4167676" cy="5085732"/>
          </a:xfr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5458CB-A7E6-454D-884E-FC724AB30F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05876" y="1198880"/>
            <a:ext cx="6347924" cy="497808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ko-KR" dirty="0"/>
              <a:t>1) </a:t>
            </a:r>
            <a:r>
              <a:rPr kumimoji="1" lang="ko-KR" altLang="en-US" dirty="0"/>
              <a:t>서버엔진에서 요청을 받아서 처리</a:t>
            </a:r>
            <a:endParaRPr kumimoji="1" lang="en-US" altLang="ko-KR" dirty="0"/>
          </a:p>
          <a:p>
            <a:pPr lvl="1">
              <a:lnSpc>
                <a:spcPct val="130000"/>
              </a:lnSpc>
            </a:pPr>
            <a:r>
              <a:rPr kumimoji="1" lang="ko-KR" altLang="en-US" dirty="0"/>
              <a:t>어댑터를 이용하여 </a:t>
            </a:r>
            <a:r>
              <a:rPr kumimoji="1" lang="en-US" altLang="ko-KR" dirty="0" err="1"/>
              <a:t>ServerHttpRequest</a:t>
            </a:r>
            <a:r>
              <a:rPr kumimoji="1" lang="en-US" altLang="ko-KR" dirty="0"/>
              <a:t>/Response</a:t>
            </a:r>
            <a:r>
              <a:rPr kumimoji="1" lang="ko-KR" altLang="en-US" dirty="0"/>
              <a:t>로 변환</a:t>
            </a:r>
            <a:endParaRPr kumimoji="1" lang="en-US" altLang="ko-KR" dirty="0"/>
          </a:p>
          <a:p>
            <a:pPr marL="0" lvl="0" indent="0">
              <a:lnSpc>
                <a:spcPct val="130000"/>
              </a:lnSpc>
              <a:buNone/>
            </a:pPr>
            <a:r>
              <a:rPr kumimoji="1" lang="en-US" altLang="ko-KR" dirty="0"/>
              <a:t>2) </a:t>
            </a:r>
            <a:r>
              <a:rPr kumimoji="1" lang="en-US" altLang="ko-KR" dirty="0" err="1"/>
              <a:t>HttpHandler</a:t>
            </a:r>
            <a:r>
              <a:rPr kumimoji="1" lang="ko-KR" altLang="en-US" dirty="0" err="1"/>
              <a:t>부터는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ServerHttpRequest</a:t>
            </a:r>
            <a:r>
              <a:rPr kumimoji="1" lang="en-US" altLang="ko-KR" dirty="0"/>
              <a:t>/Response,</a:t>
            </a:r>
            <a:r>
              <a:rPr kumimoji="1" lang="en-US" altLang="ko-KR" baseline="0" dirty="0"/>
              <a:t> </a:t>
            </a:r>
            <a:r>
              <a:rPr kumimoji="1" lang="en-US" altLang="ko-KR" baseline="0" dirty="0" err="1"/>
              <a:t>ServerWebExchange</a:t>
            </a:r>
            <a:r>
              <a:rPr kumimoji="1" lang="ko-KR" altLang="en-US" baseline="0" dirty="0" err="1"/>
              <a:t>를</a:t>
            </a:r>
            <a:r>
              <a:rPr kumimoji="1" lang="ko-KR" altLang="en-US" baseline="0" dirty="0"/>
              <a:t> 다룸 </a:t>
            </a:r>
            <a:r>
              <a:rPr kumimoji="1" lang="en-US" altLang="ko-KR" baseline="0" dirty="0"/>
              <a:t>(</a:t>
            </a:r>
            <a:r>
              <a:rPr kumimoji="1" lang="ko-KR" altLang="en-US" baseline="0" dirty="0"/>
              <a:t>추상화된 요청과 응답</a:t>
            </a:r>
            <a:r>
              <a:rPr kumimoji="1" lang="en-US" altLang="ko-KR" baseline="0" dirty="0"/>
              <a:t>,</a:t>
            </a:r>
            <a:r>
              <a:rPr kumimoji="1" lang="ko-KR" altLang="en-US" baseline="0" dirty="0"/>
              <a:t> 세션 등</a:t>
            </a:r>
            <a:r>
              <a:rPr kumimoji="1" lang="en-US" altLang="ko-KR" baseline="0" dirty="0"/>
              <a:t>)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kumimoji="1" lang="en-US" altLang="ko-KR" baseline="0" dirty="0"/>
              <a:t>3) </a:t>
            </a:r>
            <a:r>
              <a:rPr kumimoji="1" lang="en-US" altLang="ko-KR" baseline="0" dirty="0" err="1"/>
              <a:t>WebFilterChain</a:t>
            </a:r>
            <a:r>
              <a:rPr kumimoji="1" lang="ko-KR" altLang="en-US" baseline="0" dirty="0"/>
              <a:t>에서는 </a:t>
            </a:r>
            <a:r>
              <a:rPr kumimoji="1" lang="en-US" altLang="ko-KR" baseline="0" dirty="0" err="1"/>
              <a:t>WebFilter</a:t>
            </a:r>
            <a:r>
              <a:rPr kumimoji="1" lang="ko-KR" altLang="en-US" baseline="0" dirty="0" err="1"/>
              <a:t>를</a:t>
            </a:r>
            <a:r>
              <a:rPr kumimoji="1" lang="ko-KR" altLang="en-US" baseline="0" dirty="0"/>
              <a:t> 가지고 조건에 맞는 </a:t>
            </a:r>
            <a:r>
              <a:rPr kumimoji="1" lang="en-US" altLang="ko-KR" baseline="0" dirty="0" err="1"/>
              <a:t>ServerWebExchange</a:t>
            </a:r>
            <a:r>
              <a:rPr kumimoji="1" lang="ko-KR" altLang="en-US" baseline="0" dirty="0" err="1"/>
              <a:t>를</a:t>
            </a:r>
            <a:r>
              <a:rPr kumimoji="1" lang="ko-KR" altLang="en-US" baseline="0" dirty="0"/>
              <a:t> 필터링함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kumimoji="1" lang="en-US" altLang="ko-KR" baseline="0" dirty="0"/>
              <a:t>4) </a:t>
            </a:r>
            <a:r>
              <a:rPr kumimoji="1" lang="en-US" altLang="ko-KR" baseline="0" dirty="0" err="1"/>
              <a:t>WebHandler</a:t>
            </a:r>
            <a:r>
              <a:rPr kumimoji="1" lang="ko-KR" altLang="en-US" baseline="0" dirty="0"/>
              <a:t>에게 </a:t>
            </a:r>
            <a:r>
              <a:rPr kumimoji="1" lang="ko-KR" altLang="en-US" baseline="0" dirty="0" err="1"/>
              <a:t>제어권을</a:t>
            </a:r>
            <a:r>
              <a:rPr kumimoji="1" lang="ko-KR" altLang="en-US" baseline="0" dirty="0"/>
              <a:t> 넘김</a:t>
            </a:r>
            <a:endParaRPr kumimoji="1" lang="en-US" altLang="ko-KR" baseline="0" dirty="0"/>
          </a:p>
          <a:p>
            <a:pPr marL="0" lvl="0" indent="0">
              <a:lnSpc>
                <a:spcPct val="130000"/>
              </a:lnSpc>
              <a:buNone/>
            </a:pPr>
            <a:r>
              <a:rPr kumimoji="1" lang="en-US" altLang="ko-KR" baseline="0" dirty="0"/>
              <a:t>5) </a:t>
            </a:r>
            <a:r>
              <a:rPr kumimoji="1" lang="en-US" altLang="ko-KR" baseline="0" dirty="0" err="1"/>
              <a:t>HandlerMapping</a:t>
            </a:r>
            <a:endParaRPr kumimoji="1" lang="en-US" altLang="ko-KR" baseline="0" dirty="0"/>
          </a:p>
          <a:p>
            <a:pPr lvl="1">
              <a:lnSpc>
                <a:spcPct val="130000"/>
              </a:lnSpc>
            </a:pPr>
            <a:r>
              <a:rPr kumimoji="1" lang="en-US" altLang="ko-KR" baseline="0" dirty="0"/>
              <a:t>Controller, Router, </a:t>
            </a:r>
            <a:r>
              <a:rPr kumimoji="1" lang="en-US" altLang="ko-KR" baseline="0" dirty="0" err="1"/>
              <a:t>HttpRequestHandler</a:t>
            </a:r>
            <a:r>
              <a:rPr kumimoji="1" lang="en-US" altLang="ko-KR" baseline="0" dirty="0"/>
              <a:t> </a:t>
            </a:r>
            <a:r>
              <a:rPr kumimoji="1" lang="ko-KR" altLang="en-US" baseline="0" dirty="0"/>
              <a:t>등을 </a:t>
            </a:r>
            <a:r>
              <a:rPr kumimoji="1" lang="en-US" altLang="ko-KR" baseline="0" dirty="0"/>
              <a:t>Handler</a:t>
            </a:r>
            <a:r>
              <a:rPr kumimoji="1" lang="ko-KR" altLang="en-US" baseline="0" dirty="0" err="1"/>
              <a:t>라고</a:t>
            </a:r>
            <a:r>
              <a:rPr kumimoji="1" lang="ko-KR" altLang="en-US" baseline="0" dirty="0"/>
              <a:t> 칭함</a:t>
            </a:r>
            <a:endParaRPr kumimoji="1" lang="en-US" altLang="ko-KR" baseline="0" dirty="0"/>
          </a:p>
          <a:p>
            <a:pPr lvl="1">
              <a:lnSpc>
                <a:spcPct val="130000"/>
              </a:lnSpc>
            </a:pPr>
            <a:r>
              <a:rPr kumimoji="1" lang="ko-KR" altLang="en-US" baseline="0" dirty="0"/>
              <a:t>요청에 따라 어떤  </a:t>
            </a:r>
            <a:r>
              <a:rPr kumimoji="1" lang="en-US" altLang="ko-KR" baseline="0" dirty="0"/>
              <a:t>Handler</a:t>
            </a:r>
            <a:r>
              <a:rPr kumimoji="1" lang="ko-KR" altLang="en-US" baseline="0" dirty="0" err="1"/>
              <a:t>를</a:t>
            </a:r>
            <a:r>
              <a:rPr kumimoji="1" lang="ko-KR" altLang="en-US" baseline="0" dirty="0"/>
              <a:t> 사용할 것인지 관리하는 것이 </a:t>
            </a:r>
            <a:r>
              <a:rPr kumimoji="1" lang="en-US" altLang="ko-KR" baseline="0" dirty="0" err="1"/>
              <a:t>HandlerMapping</a:t>
            </a:r>
            <a:r>
              <a:rPr kumimoji="1" lang="en-US" altLang="ko-KR" baseline="0" dirty="0"/>
              <a:t> (== </a:t>
            </a:r>
            <a:r>
              <a:rPr kumimoji="1" lang="ko-KR" altLang="en-US" baseline="0" dirty="0"/>
              <a:t>다른 언어 웹 </a:t>
            </a:r>
            <a:r>
              <a:rPr kumimoji="1" lang="ko-KR" altLang="en-US" baseline="0" dirty="0" err="1"/>
              <a:t>프레임웍의</a:t>
            </a:r>
            <a:r>
              <a:rPr kumimoji="1" lang="ko-KR" altLang="en-US" baseline="0" dirty="0"/>
              <a:t> </a:t>
            </a:r>
            <a:r>
              <a:rPr kumimoji="1" lang="en-US" altLang="ko-KR" baseline="0" dirty="0"/>
              <a:t>“</a:t>
            </a:r>
            <a:r>
              <a:rPr kumimoji="1" lang="ko-KR" altLang="en-US" baseline="0" dirty="0"/>
              <a:t>라우팅</a:t>
            </a:r>
            <a:r>
              <a:rPr kumimoji="1" lang="en-US" altLang="ko-KR" baseline="0" dirty="0"/>
              <a:t>”</a:t>
            </a:r>
            <a:r>
              <a:rPr kumimoji="1" lang="ko-KR" altLang="en-US" baseline="0" dirty="0"/>
              <a:t> 개념</a:t>
            </a:r>
            <a:r>
              <a:rPr kumimoji="1" lang="en-US" altLang="ko-KR" dirty="0"/>
              <a:t>)</a:t>
            </a:r>
            <a:endParaRPr kumimoji="1" lang="en-US" altLang="ko-KR" baseline="0" dirty="0"/>
          </a:p>
          <a:p>
            <a:pPr lvl="1">
              <a:lnSpc>
                <a:spcPct val="130000"/>
              </a:lnSpc>
            </a:pP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RouterFunction</a:t>
            </a:r>
            <a:r>
              <a:rPr kumimoji="1" lang="en-US" altLang="ko-KR" dirty="0" err="1"/>
              <a:t>Mapping</a:t>
            </a:r>
            <a:r>
              <a:rPr kumimoji="1" lang="en-US" altLang="ko-KR" dirty="0"/>
              <a:t> or </a:t>
            </a:r>
            <a:r>
              <a:rPr kumimoji="1" lang="en-US" altLang="ko-KR" dirty="0" err="1"/>
              <a:t>RequestMappingHandlerMapping</a:t>
            </a:r>
            <a:endParaRPr kumimoji="1" lang="en-US" altLang="ko-KR" dirty="0"/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ko-KR" baseline="0" dirty="0"/>
              <a:t>6) </a:t>
            </a:r>
            <a:r>
              <a:rPr kumimoji="1" lang="en-US" altLang="ko-KR" baseline="0" dirty="0" err="1"/>
              <a:t>RequestMappingHandlerMapping</a:t>
            </a:r>
            <a:r>
              <a:rPr kumimoji="1" lang="ko-KR" altLang="en-US" baseline="0" dirty="0"/>
              <a:t>은 기존과 같은 기능이지만 </a:t>
            </a:r>
            <a:r>
              <a:rPr kumimoji="1" lang="ko-KR" altLang="en-US" baseline="0" dirty="0" err="1"/>
              <a:t>리액티브</a:t>
            </a:r>
            <a:r>
              <a:rPr kumimoji="1" lang="ko-KR" altLang="en-US" baseline="0" dirty="0"/>
              <a:t> 스트림으로 제공</a:t>
            </a:r>
            <a:endParaRPr kumimoji="1" lang="en-US" altLang="ko-KR" baseline="0" dirty="0"/>
          </a:p>
        </p:txBody>
      </p:sp>
    </p:spTree>
    <p:extLst>
      <p:ext uri="{BB962C8B-B14F-4D97-AF65-F5344CB8AC3E}">
        <p14:creationId xmlns:p14="http://schemas.microsoft.com/office/powerpoint/2010/main" val="183645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0E10A9-A369-EE4F-9763-3B4FED52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라우팅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89C9E1B-DF49-9548-B3E3-0DD9AE13D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84730"/>
            <a:ext cx="6524709" cy="266662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25D24C-4536-C742-909C-B50B3803D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62338"/>
            <a:ext cx="6524709" cy="2629775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6D5117-BBED-2243-A6F2-F7DC062E929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62908" y="1084730"/>
            <a:ext cx="3990891" cy="5092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ko-KR" sz="2400" dirty="0"/>
              <a:t>1,2) import </a:t>
            </a:r>
            <a:r>
              <a:rPr kumimoji="1" lang="en-US" altLang="ko-KR" sz="2400" dirty="0" err="1"/>
              <a:t>RouterFunctions</a:t>
            </a:r>
            <a:r>
              <a:rPr kumimoji="1" lang="en-US" altLang="ko-KR" sz="2400" dirty="0"/>
              <a:t>, </a:t>
            </a:r>
            <a:r>
              <a:rPr kumimoji="1" lang="en-US" altLang="ko-KR" sz="2400" dirty="0" err="1"/>
              <a:t>RequestPredicates</a:t>
            </a:r>
            <a:endParaRPr kumimoji="1" lang="en-US" altLang="ko-KR" sz="2400" dirty="0"/>
          </a:p>
          <a:p>
            <a:pPr marL="0" indent="0">
              <a:buNone/>
            </a:pPr>
            <a:r>
              <a:rPr kumimoji="1" lang="en-US" altLang="ko-KR" sz="2400" dirty="0"/>
              <a:t>4) </a:t>
            </a:r>
            <a:r>
              <a:rPr kumimoji="1" lang="en-US" altLang="ko-KR" sz="2400" dirty="0" err="1"/>
              <a:t>RouterFunction</a:t>
            </a:r>
            <a:r>
              <a:rPr kumimoji="1" lang="en-US" altLang="ko-KR" sz="2400" dirty="0"/>
              <a:t>&lt;...&gt; routes() </a:t>
            </a:r>
            <a:r>
              <a:rPr kumimoji="1" lang="ko-KR" altLang="en-US" sz="2400" dirty="0"/>
              <a:t>함수를 </a:t>
            </a:r>
            <a:r>
              <a:rPr kumimoji="1" lang="en-US" altLang="ko-KR" sz="2400" dirty="0"/>
              <a:t>bean</a:t>
            </a:r>
            <a:r>
              <a:rPr kumimoji="1" lang="ko-KR" altLang="en-US" sz="2400" dirty="0" err="1"/>
              <a:t>으로</a:t>
            </a:r>
            <a:r>
              <a:rPr kumimoji="1" lang="ko-KR" altLang="en-US" sz="2400" dirty="0"/>
              <a:t> 등록</a:t>
            </a:r>
            <a:endParaRPr kumimoji="1" lang="en-US" altLang="ko-KR" sz="2400" dirty="0"/>
          </a:p>
          <a:p>
            <a:pPr marL="0" indent="0">
              <a:buNone/>
            </a:pPr>
            <a:r>
              <a:rPr kumimoji="1" lang="en-US" altLang="ko-KR" sz="2400" dirty="0"/>
              <a:t>5) nest()</a:t>
            </a:r>
            <a:r>
              <a:rPr kumimoji="1" lang="ko-KR" altLang="en-US" sz="2400" dirty="0" err="1"/>
              <a:t>를</a:t>
            </a:r>
            <a:r>
              <a:rPr kumimoji="1" lang="ko-KR" altLang="en-US" sz="2400" dirty="0"/>
              <a:t> 이용한 라우팅 규칙을 반환</a:t>
            </a:r>
            <a:endParaRPr kumimoji="1" lang="en-US" altLang="ko-KR" sz="2400" dirty="0"/>
          </a:p>
          <a:p>
            <a:pPr lvl="1"/>
            <a:r>
              <a:rPr kumimoji="1" lang="en-US" altLang="ko-KR" sz="1600" dirty="0" err="1"/>
              <a:t>url</a:t>
            </a:r>
            <a:r>
              <a:rPr kumimoji="1" lang="en-US" altLang="ko-KR" sz="1600" dirty="0"/>
              <a:t> path</a:t>
            </a:r>
            <a:r>
              <a:rPr kumimoji="1" lang="ko-KR" altLang="en-US" sz="1600" dirty="0"/>
              <a:t>에 따라 중첩된 라우팅 처리</a:t>
            </a:r>
            <a:endParaRPr kumimoji="1" lang="en-US" altLang="ko-KR" sz="1600" dirty="0"/>
          </a:p>
          <a:p>
            <a:pPr lvl="1"/>
            <a:r>
              <a:rPr kumimoji="1" lang="en-US" altLang="ko-KR" sz="1600" dirty="0"/>
              <a:t>GET /orders/{id} with </a:t>
            </a:r>
            <a:r>
              <a:rPr kumimoji="1" lang="en-US" altLang="ko-KR" sz="1600" dirty="0" err="1"/>
              <a:t>json</a:t>
            </a:r>
            <a:endParaRPr kumimoji="1" lang="en-US" altLang="ko-KR" sz="1600" dirty="0"/>
          </a:p>
          <a:p>
            <a:pPr lvl="1"/>
            <a:r>
              <a:rPr kumimoji="1" lang="en-US" altLang="ko-KR" sz="1600" dirty="0"/>
              <a:t>POST /orders/ with </a:t>
            </a:r>
            <a:r>
              <a:rPr kumimoji="1" lang="en-US" altLang="ko-KR" sz="1600" dirty="0" err="1"/>
              <a:t>json</a:t>
            </a:r>
            <a:endParaRPr kumimoji="1"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0902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945E3-EA00-AC4A-B39F-E0A9307D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라우팅의 예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A7D5B72-D58E-8443-8FEA-E4570CDAB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09915"/>
            <a:ext cx="9461500" cy="1143000"/>
          </a:xfr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266D3E-D41D-1946-A558-F61A9595F3C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3194613"/>
            <a:ext cx="10515600" cy="2982349"/>
          </a:xfrm>
        </p:spPr>
        <p:txBody>
          <a:bodyPr/>
          <a:lstStyle/>
          <a:p>
            <a:r>
              <a:rPr kumimoji="1" lang="ko-KR" altLang="en-US" dirty="0"/>
              <a:t>요청의 쿠키에 </a:t>
            </a:r>
            <a:r>
              <a:rPr kumimoji="1" lang="en-US" altLang="ko-KR" dirty="0"/>
              <a:t>“Redirect-Traffic”</a:t>
            </a:r>
            <a:r>
              <a:rPr kumimoji="1" lang="ko-KR" altLang="en-US" dirty="0"/>
              <a:t>이라는 키가 포함되어 있다면</a:t>
            </a:r>
            <a:endParaRPr kumimoji="1" lang="en-US" altLang="ko-KR" dirty="0"/>
          </a:p>
          <a:p>
            <a:r>
              <a:rPr kumimoji="1" lang="ko-KR" altLang="en-US" dirty="0"/>
              <a:t>모든 요청 경로에 대해 </a:t>
            </a:r>
            <a:r>
              <a:rPr kumimoji="1" lang="en-US" altLang="ko-KR" dirty="0" err="1"/>
              <a:t>serverRedirectHandler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반환</a:t>
            </a:r>
          </a:p>
        </p:txBody>
      </p:sp>
    </p:spTree>
    <p:extLst>
      <p:ext uri="{BB962C8B-B14F-4D97-AF65-F5344CB8AC3E}">
        <p14:creationId xmlns:p14="http://schemas.microsoft.com/office/powerpoint/2010/main" val="312025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9861D-CC9E-BE46-A080-D43BBA48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라우터 함수의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파라미터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839DC8A-E08C-B447-ADC7-421C552D8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084730"/>
            <a:ext cx="7886700" cy="3079662"/>
          </a:xfr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20420B-9622-474B-9014-9D3B272B25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164391"/>
            <a:ext cx="10515600" cy="2012571"/>
          </a:xfrm>
        </p:spPr>
        <p:txBody>
          <a:bodyPr/>
          <a:lstStyle/>
          <a:p>
            <a:r>
              <a:rPr kumimoji="1" lang="en-US" altLang="ko-KR" dirty="0"/>
              <a:t>create()</a:t>
            </a:r>
            <a:r>
              <a:rPr kumimoji="1" lang="ko-KR" altLang="en-US" dirty="0"/>
              <a:t>는 요청을 받아서 응답</a:t>
            </a:r>
            <a:r>
              <a:rPr kumimoji="1" lang="en-US" altLang="ko-KR" dirty="0"/>
              <a:t>(Mono)</a:t>
            </a:r>
            <a:r>
              <a:rPr kumimoji="1" lang="ko-KR" altLang="en-US" dirty="0"/>
              <a:t>을 만들어내는</a:t>
            </a:r>
            <a:r>
              <a:rPr kumimoji="1" lang="en-US" altLang="ko-KR" dirty="0"/>
              <a:t> </a:t>
            </a:r>
            <a:r>
              <a:rPr kumimoji="1" lang="ko-KR" altLang="en-US" dirty="0" err="1"/>
              <a:t>메소드</a:t>
            </a:r>
            <a:endParaRPr kumimoji="1" lang="en-US" altLang="ko-KR" dirty="0"/>
          </a:p>
          <a:p>
            <a:pPr lvl="1"/>
            <a:r>
              <a:rPr kumimoji="1" lang="ko-KR" altLang="en-US" dirty="0"/>
              <a:t>요청의 </a:t>
            </a:r>
            <a:r>
              <a:rPr kumimoji="1" lang="en-US" altLang="ko-KR" dirty="0"/>
              <a:t>body -&gt; Mono&lt;Order&gt; -&gt; </a:t>
            </a:r>
            <a:r>
              <a:rPr kumimoji="1" lang="ko-KR" altLang="en-US" dirty="0"/>
              <a:t>저장</a:t>
            </a:r>
            <a:r>
              <a:rPr kumimoji="1" lang="en-US" altLang="ko-KR" dirty="0"/>
              <a:t> -&gt; </a:t>
            </a:r>
            <a:r>
              <a:rPr kumimoji="1" lang="ko-KR" altLang="en-US" dirty="0"/>
              <a:t>주문</a:t>
            </a:r>
            <a:r>
              <a:rPr kumimoji="1" lang="en-US" altLang="ko-KR" dirty="0"/>
              <a:t>ID</a:t>
            </a:r>
            <a:r>
              <a:rPr kumimoji="1" lang="ko-KR" altLang="en-US" dirty="0"/>
              <a:t>마다 생성되었다고 응답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0404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36D001-65FF-144E-8028-2953F364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/>
              <a:t>ServerResponse</a:t>
            </a:r>
            <a:r>
              <a:rPr kumimoji="1" lang="ko-KR" altLang="en-US" dirty="0"/>
              <a:t>의 용례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D06CAE-1236-2A49-BF46-13E01D7D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err="1"/>
              <a:t>ServerResponse.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ok</a:t>
            </a:r>
            <a:r>
              <a:rPr kumimoji="1" lang="en-US" altLang="ko-KR" dirty="0"/>
              <a:t>()</a:t>
            </a:r>
          </a:p>
          <a:p>
            <a:pPr lvl="1"/>
            <a:r>
              <a:rPr kumimoji="1" lang="en-US" altLang="ko-KR" dirty="0"/>
              <a:t>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contentType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MediaType.APPLICATION_JSON</a:t>
            </a:r>
            <a:r>
              <a:rPr kumimoji="1" lang="en-US" altLang="ko-KR" dirty="0"/>
              <a:t>)</a:t>
            </a:r>
          </a:p>
          <a:p>
            <a:pPr lvl="1"/>
            <a:r>
              <a:rPr kumimoji="1" lang="en-US" altLang="ko-KR" dirty="0"/>
              <a:t>.</a:t>
            </a:r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</a:rPr>
              <a:t>body</a:t>
            </a:r>
            <a:r>
              <a:rPr kumimoji="1" lang="en-US" altLang="ko-KR" dirty="0"/>
              <a:t>(person, </a:t>
            </a:r>
            <a:r>
              <a:rPr kumimoji="1" lang="en-US" altLang="ko-KR" dirty="0" err="1"/>
              <a:t>Person.class</a:t>
            </a:r>
            <a:r>
              <a:rPr kumimoji="1" lang="en-US" altLang="ko-KR" dirty="0"/>
              <a:t>);  </a:t>
            </a:r>
            <a:r>
              <a:rPr kumimoji="1" lang="en-US" altLang="ko-KR" dirty="0">
                <a:solidFill>
                  <a:schemeClr val="bg2">
                    <a:lumMod val="90000"/>
                  </a:schemeClr>
                </a:solidFill>
              </a:rPr>
              <a:t>... Mono</a:t>
            </a:r>
          </a:p>
          <a:p>
            <a:r>
              <a:rPr kumimoji="1" lang="en-US" altLang="ko-KR" dirty="0" err="1"/>
              <a:t>ServerResponse.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created</a:t>
            </a:r>
            <a:r>
              <a:rPr kumimoji="1" lang="en-US" altLang="ko-KR" dirty="0"/>
              <a:t>(location).</a:t>
            </a:r>
            <a:r>
              <a:rPr kumimoji="1" lang="en-US" altLang="ko-KR" dirty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kumimoji="1" lang="en-US" altLang="ko-KR" dirty="0"/>
              <a:t>()  </a:t>
            </a:r>
            <a:r>
              <a:rPr kumimoji="1" lang="en-US" altLang="ko-KR" dirty="0">
                <a:solidFill>
                  <a:schemeClr val="bg2">
                    <a:lumMod val="90000"/>
                  </a:schemeClr>
                </a:solidFill>
              </a:rPr>
              <a:t>... URI</a:t>
            </a:r>
          </a:p>
          <a:p>
            <a:r>
              <a:rPr kumimoji="1" lang="en-US" altLang="ko-KR" dirty="0" err="1"/>
              <a:t>ServerResponse.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notFound</a:t>
            </a:r>
            <a:r>
              <a:rPr kumimoji="1" lang="en-US" altLang="ko-KR" dirty="0"/>
              <a:t>().build() </a:t>
            </a:r>
          </a:p>
          <a:p>
            <a:r>
              <a:rPr kumimoji="1" lang="en-US" altLang="ko-KR" dirty="0" err="1"/>
              <a:t>ServerResponse.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status</a:t>
            </a:r>
            <a:r>
              <a:rPr kumimoji="1" lang="en-US" altLang="ko-KR" dirty="0"/>
              <a:t>(UNAUTHORIZED).build()  </a:t>
            </a:r>
            <a:r>
              <a:rPr kumimoji="1" lang="en-US" altLang="ko-KR" dirty="0">
                <a:solidFill>
                  <a:schemeClr val="bg2">
                    <a:lumMod val="90000"/>
                  </a:schemeClr>
                </a:solidFill>
              </a:rPr>
              <a:t>... </a:t>
            </a:r>
            <a:r>
              <a:rPr kumimoji="1" lang="en-US" altLang="ko-KR" dirty="0" err="1">
                <a:solidFill>
                  <a:schemeClr val="bg2">
                    <a:lumMod val="90000"/>
                  </a:schemeClr>
                </a:solidFill>
              </a:rPr>
              <a:t>HttpStatus</a:t>
            </a:r>
            <a:endParaRPr kumimoji="1" lang="ko-KR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2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BDCA93-09AF-EE41-BF42-8CB6975F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스프링을 대부분 걷어낸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독립형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웹 서비스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F57798A-2681-5342-B34C-1085E4F33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084729"/>
            <a:ext cx="5670381" cy="204043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6782F4-2C3D-0C4A-A9D6-DB7A962F6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3009416"/>
            <a:ext cx="5674902" cy="3565003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5EA0B-3EA5-7645-AB77-98EB105EBD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08580" y="1084728"/>
            <a:ext cx="4845219" cy="5489691"/>
          </a:xfrm>
        </p:spPr>
        <p:txBody>
          <a:bodyPr/>
          <a:lstStyle/>
          <a:p>
            <a:pPr marL="0" lvl="0" indent="0">
              <a:buNone/>
            </a:pPr>
            <a:r>
              <a:rPr kumimoji="1" lang="ko-KR" altLang="en-US" dirty="0">
                <a:solidFill>
                  <a:schemeClr val="accent6">
                    <a:lumMod val="75000"/>
                  </a:schemeClr>
                </a:solidFill>
              </a:rPr>
              <a:t>스프링 </a:t>
            </a:r>
            <a:r>
              <a:rPr kumimoji="1" lang="ko-KR" altLang="en-US" dirty="0" err="1">
                <a:solidFill>
                  <a:schemeClr val="accent6">
                    <a:lumMod val="75000"/>
                  </a:schemeClr>
                </a:solidFill>
              </a:rPr>
              <a:t>프레임웍의</a:t>
            </a:r>
            <a:r>
              <a:rPr kumimoji="1" lang="ko-KR" altLang="en-US" dirty="0">
                <a:solidFill>
                  <a:schemeClr val="accent6">
                    <a:lumMod val="75000"/>
                  </a:schemeClr>
                </a:solidFill>
              </a:rPr>
              <a:t> 다른 모든 기능을 빼고 </a:t>
            </a:r>
            <a:r>
              <a:rPr kumimoji="1" lang="ko-KR" altLang="en-US" dirty="0" err="1">
                <a:solidFill>
                  <a:schemeClr val="accent6">
                    <a:lumMod val="75000"/>
                  </a:schemeClr>
                </a:solidFill>
              </a:rPr>
              <a:t>시큐리티만</a:t>
            </a:r>
            <a:r>
              <a:rPr kumimoji="1" lang="ko-KR" altLang="en-US" dirty="0">
                <a:solidFill>
                  <a:schemeClr val="accent6">
                    <a:lumMod val="75000"/>
                  </a:schemeClr>
                </a:solidFill>
              </a:rPr>
              <a:t> 사용할 의도</a:t>
            </a:r>
            <a:endParaRPr kumimoji="1" lang="en-US" altLang="ko-KR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kumimoji="1" lang="en-US" altLang="ko-KR" sz="2400" dirty="0"/>
              <a:t>1) </a:t>
            </a:r>
            <a:r>
              <a:rPr kumimoji="1" lang="ko-KR" altLang="en-US" sz="2400" dirty="0" err="1"/>
              <a:t>애노테이션</a:t>
            </a:r>
            <a:r>
              <a:rPr kumimoji="1" lang="ko-KR" altLang="en-US" sz="2400" dirty="0"/>
              <a:t> 없음</a:t>
            </a:r>
            <a:endParaRPr kumimoji="1" lang="en-US" altLang="ko-KR" sz="2400" dirty="0"/>
          </a:p>
          <a:p>
            <a:pPr marL="0" lvl="0" indent="0">
              <a:buNone/>
            </a:pPr>
            <a:r>
              <a:rPr kumimoji="1" lang="en-US" altLang="ko-KR" sz="2400" dirty="0"/>
              <a:t>2) </a:t>
            </a:r>
            <a:r>
              <a:rPr kumimoji="1" lang="ko-KR" altLang="en-US" sz="2400" dirty="0"/>
              <a:t>라우터 함수를 </a:t>
            </a:r>
            <a:r>
              <a:rPr kumimoji="1" lang="en-US" altLang="ko-KR" sz="2400" dirty="0" err="1"/>
              <a:t>HttpHandler</a:t>
            </a:r>
            <a:r>
              <a:rPr kumimoji="1" lang="ko-KR" altLang="en-US" sz="2400" dirty="0"/>
              <a:t>로 변환</a:t>
            </a:r>
            <a:r>
              <a:rPr kumimoji="1" lang="en-US" altLang="ko-KR" sz="2400" dirty="0"/>
              <a:t>,</a:t>
            </a:r>
            <a:r>
              <a:rPr kumimoji="1" lang="ko-KR" altLang="en-US" sz="2400" dirty="0"/>
              <a:t> </a:t>
            </a:r>
            <a:r>
              <a:rPr kumimoji="1" lang="en-US" altLang="ko-KR" sz="2400" dirty="0" err="1"/>
              <a:t>HttpHandler</a:t>
            </a:r>
            <a:r>
              <a:rPr kumimoji="1" lang="ko-KR" altLang="en-US" sz="2400" dirty="0" err="1"/>
              <a:t>를</a:t>
            </a:r>
            <a:r>
              <a:rPr kumimoji="1" lang="ko-KR" altLang="en-US" sz="2400" dirty="0"/>
              <a:t> 가지고</a:t>
            </a:r>
            <a:r>
              <a:rPr kumimoji="1" lang="en-US" altLang="ko-KR" sz="2400" dirty="0" err="1"/>
              <a:t>ReactorHttpHandlerAdapter</a:t>
            </a:r>
            <a:r>
              <a:rPr kumimoji="1" lang="ko-KR" altLang="en-US" sz="2400" dirty="0"/>
              <a:t> 생성</a:t>
            </a:r>
            <a:endParaRPr kumimoji="1" lang="en-US" altLang="ko-KR" sz="2400" dirty="0"/>
          </a:p>
          <a:p>
            <a:pPr marL="0" lvl="0" indent="0">
              <a:buNone/>
            </a:pPr>
            <a:r>
              <a:rPr kumimoji="1" lang="en-US" altLang="ko-KR" sz="2400" dirty="0"/>
              <a:t>3) </a:t>
            </a:r>
            <a:r>
              <a:rPr kumimoji="1" lang="ko-KR" altLang="en-US" sz="2400" dirty="0"/>
              <a:t>포트 바인딩</a:t>
            </a:r>
            <a:r>
              <a:rPr kumimoji="1" lang="en-US" altLang="ko-KR" sz="2400" dirty="0"/>
              <a:t>,  </a:t>
            </a:r>
            <a:r>
              <a:rPr kumimoji="1" lang="ko-KR" altLang="en-US" sz="2400" dirty="0"/>
              <a:t>종료 채널에 대해 대기</a:t>
            </a:r>
            <a:endParaRPr kumimoji="1" lang="en-US" altLang="ko-KR" sz="2400" dirty="0"/>
          </a:p>
          <a:p>
            <a:pPr marL="0" lvl="0" indent="0">
              <a:buNone/>
            </a:pPr>
            <a:r>
              <a:rPr kumimoji="1" lang="en-US" altLang="ko-KR" sz="2400" dirty="0"/>
              <a:t>4) </a:t>
            </a:r>
            <a:r>
              <a:rPr kumimoji="1" lang="ko-KR" altLang="en-US" sz="2400" dirty="0"/>
              <a:t>라우팅 규칙</a:t>
            </a:r>
            <a:r>
              <a:rPr kumimoji="1" lang="en-US" altLang="ko-KR" sz="2400" dirty="0"/>
              <a:t>.</a:t>
            </a:r>
            <a:r>
              <a:rPr kumimoji="1" lang="ko-KR" altLang="en-US" sz="2400" dirty="0"/>
              <a:t> 여기도 </a:t>
            </a:r>
            <a:r>
              <a:rPr kumimoji="1" lang="ko-KR" altLang="en-US" sz="2400" dirty="0" err="1"/>
              <a:t>애노테이션</a:t>
            </a:r>
            <a:r>
              <a:rPr kumimoji="1" lang="ko-KR" altLang="en-US" sz="2400" dirty="0"/>
              <a:t> 없음</a:t>
            </a:r>
            <a:endParaRPr kumimoji="1" lang="en-US" altLang="ko-KR" sz="2400" dirty="0"/>
          </a:p>
          <a:p>
            <a:pPr marL="0" lvl="0" indent="0">
              <a:buNone/>
            </a:pPr>
            <a:r>
              <a:rPr kumimoji="1" lang="ko-KR" altLang="en-US" sz="2400" dirty="0">
                <a:solidFill>
                  <a:srgbClr val="A7001D"/>
                </a:solidFill>
              </a:rPr>
              <a:t>* 스프링 기반 서비스에 비해 </a:t>
            </a:r>
            <a:r>
              <a:rPr kumimoji="1" lang="ko-KR" altLang="en-US" sz="2400" dirty="0" err="1">
                <a:solidFill>
                  <a:srgbClr val="A7001D"/>
                </a:solidFill>
              </a:rPr>
              <a:t>구동시간이</a:t>
            </a:r>
            <a:r>
              <a:rPr kumimoji="1" lang="ko-KR" altLang="en-US" sz="2400" dirty="0">
                <a:solidFill>
                  <a:srgbClr val="A7001D"/>
                </a:solidFill>
              </a:rPr>
              <a:t> </a:t>
            </a:r>
            <a:r>
              <a:rPr kumimoji="1" lang="en-US" altLang="ko-KR" sz="2400" dirty="0">
                <a:solidFill>
                  <a:srgbClr val="A7001D"/>
                </a:solidFill>
              </a:rPr>
              <a:t>3</a:t>
            </a:r>
            <a:r>
              <a:rPr kumimoji="1" lang="ko-KR" altLang="en-US" sz="2400" dirty="0">
                <a:solidFill>
                  <a:srgbClr val="A7001D"/>
                </a:solidFill>
              </a:rPr>
              <a:t>배 정도 빠름 </a:t>
            </a:r>
            <a:r>
              <a:rPr kumimoji="1" lang="en-US" altLang="ko-KR" sz="2400" dirty="0">
                <a:solidFill>
                  <a:srgbClr val="A7001D"/>
                </a:solidFill>
              </a:rPr>
              <a:t>(2s -&gt; 0.7s)</a:t>
            </a:r>
          </a:p>
        </p:txBody>
      </p:sp>
    </p:spTree>
    <p:extLst>
      <p:ext uri="{BB962C8B-B14F-4D97-AF65-F5344CB8AC3E}">
        <p14:creationId xmlns:p14="http://schemas.microsoft.com/office/powerpoint/2010/main" val="29897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B371C-1729-7B42-AA32-9E8C8D3D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WebClient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76B530-0748-E642-8669-AFC52CDC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 err="1"/>
              <a:t>RestTemplate</a:t>
            </a:r>
            <a:r>
              <a:rPr kumimoji="1" lang="ko-KR" altLang="en-US" dirty="0"/>
              <a:t>의 대체품</a:t>
            </a:r>
            <a:endParaRPr kumimoji="1" lang="en-US" altLang="ko-KR" dirty="0"/>
          </a:p>
          <a:p>
            <a:r>
              <a:rPr kumimoji="1" lang="ko-KR" altLang="en-US" dirty="0" err="1"/>
              <a:t>리액티브</a:t>
            </a:r>
            <a:r>
              <a:rPr kumimoji="1" lang="ko-KR" altLang="en-US" dirty="0"/>
              <a:t> 타입</a:t>
            </a:r>
            <a:r>
              <a:rPr kumimoji="1" lang="en-US" altLang="ko-KR" dirty="0"/>
              <a:t>(Flux/Mono)</a:t>
            </a:r>
            <a:r>
              <a:rPr kumimoji="1" lang="ko-KR" altLang="en-US" dirty="0" err="1"/>
              <a:t>으로</a:t>
            </a:r>
            <a:r>
              <a:rPr kumimoji="1" lang="ko-KR" altLang="en-US" dirty="0"/>
              <a:t> 반환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794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B371C-1729-7B42-AA32-9E8C8D3D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WebClient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76B530-0748-E642-8669-AFC52CDC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ko-KR" dirty="0" err="1"/>
              <a:t>WebClient</a:t>
            </a:r>
            <a:r>
              <a:rPr kumimoji="1" lang="en-US" altLang="ko-KR" dirty="0"/>
              <a:t> client1 = </a:t>
            </a:r>
            <a:r>
              <a:rPr kumimoji="1" lang="en-US" altLang="ko-KR" dirty="0" err="1"/>
              <a:t>WebClient.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create</a:t>
            </a:r>
            <a:r>
              <a:rPr kumimoji="1" lang="en-US" altLang="ko-KR" dirty="0"/>
              <a:t>();</a:t>
            </a:r>
          </a:p>
          <a:p>
            <a:pPr marL="457200" lvl="1" indent="0">
              <a:buNone/>
            </a:pPr>
            <a:r>
              <a:rPr kumimoji="1" lang="en-US" altLang="ko-KR" sz="2800" dirty="0"/>
              <a:t>client1.method(...).</a:t>
            </a:r>
            <a:r>
              <a:rPr kumimoji="1" lang="en-US" altLang="ko-KR" sz="2800" dirty="0" err="1"/>
              <a:t>uri</a:t>
            </a:r>
            <a:r>
              <a:rPr kumimoji="1" lang="en-US" altLang="ko-KR" sz="2800" dirty="0"/>
              <a:t>(...).body(...);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dirty="0" err="1"/>
              <a:t>WebClient</a:t>
            </a:r>
            <a:r>
              <a:rPr kumimoji="1" lang="en-US" altLang="ko-KR" dirty="0"/>
              <a:t> client2 = </a:t>
            </a:r>
            <a:r>
              <a:rPr kumimoji="1" lang="en-US" altLang="ko-KR" dirty="0" err="1"/>
              <a:t>WebClient.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create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uri</a:t>
            </a:r>
            <a:r>
              <a:rPr kumimoji="1" lang="en-US" altLang="ko-KR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ko-KR" dirty="0" err="1"/>
              <a:t>WebClient</a:t>
            </a:r>
            <a:r>
              <a:rPr kumimoji="1" lang="en-US" altLang="ko-KR" dirty="0"/>
              <a:t> client3 = </a:t>
            </a:r>
            <a:r>
              <a:rPr kumimoji="1" lang="en-US" altLang="ko-KR" dirty="0" err="1"/>
              <a:t>WebClient.</a:t>
            </a:r>
            <a:r>
              <a:rPr kumimoji="1" lang="en-US" altLang="ko-KR" dirty="0" err="1">
                <a:solidFill>
                  <a:schemeClr val="accent6">
                    <a:lumMod val="75000"/>
                  </a:schemeClr>
                </a:solidFill>
              </a:rPr>
              <a:t>builder</a:t>
            </a:r>
            <a:r>
              <a:rPr kumimoji="1" lang="en-US" altLang="ko-KR" dirty="0"/>
              <a:t>()</a:t>
            </a:r>
          </a:p>
          <a:p>
            <a:pPr marL="914400" lvl="2" indent="0">
              <a:buNone/>
            </a:pPr>
            <a:r>
              <a:rPr kumimoji="1" lang="en-US" altLang="ko-KR" sz="2400" dirty="0"/>
              <a:t>				</a:t>
            </a:r>
            <a:r>
              <a:rPr kumimoji="1" lang="en-US" altLang="ko-KR" sz="2800" dirty="0"/>
              <a:t>.</a:t>
            </a:r>
            <a:r>
              <a:rPr kumimoji="1" lang="en-US" altLang="ko-KR" sz="2800" dirty="0" err="1"/>
              <a:t>baseUrl</a:t>
            </a:r>
            <a:r>
              <a:rPr kumimoji="1" lang="en-US" altLang="ko-KR" sz="2800" dirty="0"/>
              <a:t>(...)</a:t>
            </a:r>
          </a:p>
          <a:p>
            <a:pPr marL="914400" lvl="2" indent="0">
              <a:buNone/>
            </a:pPr>
            <a:r>
              <a:rPr kumimoji="1" lang="en-US" altLang="ko-KR" sz="2800" dirty="0"/>
              <a:t>				.</a:t>
            </a:r>
            <a:r>
              <a:rPr kumimoji="1" lang="en-US" altLang="ko-KR" sz="2800" dirty="0" err="1"/>
              <a:t>defaultCookie</a:t>
            </a:r>
            <a:r>
              <a:rPr kumimoji="1" lang="en-US" altLang="ko-KR" sz="2800" dirty="0"/>
              <a:t>(...)</a:t>
            </a:r>
          </a:p>
          <a:p>
            <a:pPr marL="914400" lvl="2" indent="0">
              <a:buNone/>
            </a:pPr>
            <a:r>
              <a:rPr kumimoji="1" lang="en-US" altLang="ko-KR" sz="2800" dirty="0"/>
              <a:t>				.</a:t>
            </a:r>
            <a:r>
              <a:rPr kumimoji="1" lang="en-US" altLang="ko-KR" sz="2800" dirty="0" err="1"/>
              <a:t>defaultHeader</a:t>
            </a:r>
            <a:r>
              <a:rPr kumimoji="1" lang="en-US" altLang="ko-KR" sz="2800" dirty="0"/>
              <a:t>(...)</a:t>
            </a:r>
          </a:p>
          <a:p>
            <a:pPr marL="914400" lvl="2" indent="0">
              <a:buNone/>
            </a:pPr>
            <a:r>
              <a:rPr kumimoji="1" lang="en-US" altLang="ko-KR" sz="2800" dirty="0"/>
              <a:t>				.</a:t>
            </a:r>
            <a:r>
              <a:rPr kumimoji="1" lang="en-US" altLang="ko-KR" sz="2800" dirty="0" err="1"/>
              <a:t>defaultUriVariables</a:t>
            </a:r>
            <a:r>
              <a:rPr kumimoji="1" lang="en-US" altLang="ko-KR" sz="2800" dirty="0"/>
              <a:t>(...)</a:t>
            </a:r>
          </a:p>
          <a:p>
            <a:pPr marL="914400" lvl="2" indent="0">
              <a:buNone/>
            </a:pPr>
            <a:r>
              <a:rPr kumimoji="1" lang="en-US" altLang="ko-KR" sz="2800" dirty="0"/>
              <a:t>				.</a:t>
            </a:r>
            <a:r>
              <a:rPr kumimoji="1" lang="en-US" altLang="ko-KR" sz="2800" dirty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kumimoji="1" lang="en-US" altLang="ko-KR" sz="28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76063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D7FC0-7C37-4640-91EA-7D92B320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vs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WebFlux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E6C5411-B694-0B41-A615-B1AB591B3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50" y="1358790"/>
            <a:ext cx="7886700" cy="4024463"/>
          </a:xfrm>
        </p:spPr>
      </p:pic>
    </p:spTree>
    <p:extLst>
      <p:ext uri="{BB962C8B-B14F-4D97-AF65-F5344CB8AC3E}">
        <p14:creationId xmlns:p14="http://schemas.microsoft.com/office/powerpoint/2010/main" val="75207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2B371C-1729-7B42-AA32-9E8C8D3D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WebClient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D20F201-1545-8049-8A32-8D0F87E7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9554"/>
            <a:ext cx="9277350" cy="1952625"/>
          </a:xfr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04CE99-3EEE-0343-BF4C-5BC1B16BBA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3576577"/>
            <a:ext cx="10515600" cy="2600386"/>
          </a:xfrm>
        </p:spPr>
        <p:txBody>
          <a:bodyPr/>
          <a:lstStyle/>
          <a:p>
            <a:r>
              <a:rPr kumimoji="1" lang="en-US" altLang="ko-KR" dirty="0" err="1"/>
              <a:t>url</a:t>
            </a:r>
            <a:r>
              <a:rPr kumimoji="1" lang="en-US" altLang="ko-KR" dirty="0"/>
              <a:t> prefix </a:t>
            </a:r>
            <a:r>
              <a:rPr kumimoji="1" lang="ko-KR" altLang="en-US" dirty="0"/>
              <a:t>지정</a:t>
            </a:r>
            <a:endParaRPr kumimoji="1" lang="en-US" altLang="ko-KR" dirty="0"/>
          </a:p>
          <a:p>
            <a:r>
              <a:rPr kumimoji="1" lang="en-US" altLang="ko-KR" dirty="0"/>
              <a:t>get method</a:t>
            </a:r>
          </a:p>
          <a:p>
            <a:r>
              <a:rPr kumimoji="1" lang="ko-KR" altLang="en-US" dirty="0"/>
              <a:t>하위 경로 지정</a:t>
            </a:r>
            <a:endParaRPr kumimoji="1" lang="en-US" altLang="ko-KR" dirty="0"/>
          </a:p>
          <a:p>
            <a:r>
              <a:rPr kumimoji="1" lang="en-US" altLang="ko-KR" dirty="0"/>
              <a:t>retrieve()</a:t>
            </a:r>
            <a:r>
              <a:rPr kumimoji="1" lang="ko-KR" altLang="en-US" dirty="0"/>
              <a:t>로 결과 받아서</a:t>
            </a:r>
            <a:endParaRPr kumimoji="1" lang="en-US" altLang="ko-KR" dirty="0"/>
          </a:p>
          <a:p>
            <a:r>
              <a:rPr kumimoji="1" lang="en-US" altLang="ko-KR" dirty="0" err="1"/>
              <a:t>bodyToMono</a:t>
            </a:r>
            <a:r>
              <a:rPr kumimoji="1" lang="en-US" altLang="ko-KR" dirty="0"/>
              <a:t>()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이용하여 </a:t>
            </a:r>
            <a:r>
              <a:rPr kumimoji="1" lang="en-US" altLang="ko-KR" dirty="0"/>
              <a:t>Mono&lt;</a:t>
            </a:r>
            <a:r>
              <a:rPr kumimoji="1" lang="ko-KR" altLang="en-US" dirty="0"/>
              <a:t>객체</a:t>
            </a:r>
            <a:r>
              <a:rPr kumimoji="1" lang="en-US" altLang="ko-KR" dirty="0"/>
              <a:t>&gt;</a:t>
            </a:r>
            <a:r>
              <a:rPr kumimoji="1" lang="ko-KR" altLang="en-US" dirty="0"/>
              <a:t>로 변환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2015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6B6CD-0B2E-EE48-BC14-9F5B47B9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실습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B37553-E2CD-8049-A7DB-30550C58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User </a:t>
            </a:r>
            <a:r>
              <a:rPr kumimoji="1" lang="ko-KR" altLang="en-US" dirty="0"/>
              <a:t>서비스</a:t>
            </a:r>
            <a:endParaRPr kumimoji="1" lang="en-US" altLang="ko-KR" dirty="0"/>
          </a:p>
          <a:p>
            <a:r>
              <a:rPr kumimoji="1" lang="en-US" altLang="ko-KR" dirty="0" err="1"/>
              <a:t>WebClient</a:t>
            </a:r>
            <a:r>
              <a:rPr kumimoji="1" lang="ko-KR" altLang="en-US" dirty="0"/>
              <a:t> 활용법</a:t>
            </a:r>
          </a:p>
        </p:txBody>
      </p:sp>
    </p:spTree>
    <p:extLst>
      <p:ext uri="{BB962C8B-B14F-4D97-AF65-F5344CB8AC3E}">
        <p14:creationId xmlns:p14="http://schemas.microsoft.com/office/powerpoint/2010/main" val="236031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05D290A4-6F43-1A41-B4FE-DF21C3ED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385" y="1434548"/>
            <a:ext cx="5718721" cy="3815668"/>
          </a:xfr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1B28452-D81B-124C-9B28-03B86C568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94" y="1485235"/>
            <a:ext cx="5718940" cy="3714294"/>
          </a:xfrm>
          <a:prstGeom prst="rect">
            <a:avLst/>
          </a:prstGeom>
        </p:spPr>
      </p:pic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7787E42F-781E-5145-86D7-D3ACAB88FC1E}"/>
              </a:ext>
            </a:extLst>
          </p:cNvPr>
          <p:cNvCxnSpPr/>
          <p:nvPr/>
        </p:nvCxnSpPr>
        <p:spPr>
          <a:xfrm>
            <a:off x="6069106" y="618565"/>
            <a:ext cx="0" cy="570155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제목 1">
            <a:extLst>
              <a:ext uri="{FF2B5EF4-FFF2-40B4-BE49-F238E27FC236}">
                <a16:creationId xmlns:a16="http://schemas.microsoft.com/office/drawing/2014/main" id="{1387479F-4A01-FD4B-8AE0-FCE24104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604"/>
          </a:xfrm>
        </p:spPr>
        <p:txBody>
          <a:bodyPr/>
          <a:lstStyle/>
          <a:p>
            <a:r>
              <a:rPr kumimoji="1" lang="en-US" altLang="ko-KR" sz="4400" kern="1200" dirty="0" err="1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  <a:cs typeface="+mj-cs"/>
              </a:rPr>
              <a:t>WebMVC</a:t>
            </a:r>
            <a:r>
              <a:rPr kumimoji="1" lang="en-US" altLang="ko-KR" sz="4400" kern="1200" dirty="0">
                <a:solidFill>
                  <a:srgbClr val="000000"/>
                </a:solidFill>
                <a:effectLst/>
                <a:latin typeface="NanumBarunGothic" panose="020B0603020101020101" pitchFamily="34" charset="-127"/>
                <a:ea typeface="NanumBarunGothic" panose="020B0603020101020101" pitchFamily="34" charset="-127"/>
                <a:cs typeface="+mj-cs"/>
              </a:rPr>
              <a:t> vs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WebFlux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6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BB58AC-D830-E14D-9634-33F67248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아키텍쳐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AEA6ABE-8560-4144-BC88-3A7B64F55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15949"/>
            <a:ext cx="4891268" cy="5446262"/>
          </a:xfr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61BF810-16A6-CB46-9459-B28CBAC78D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29468" y="1115950"/>
            <a:ext cx="6015318" cy="49519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1) </a:t>
            </a:r>
            <a:r>
              <a:rPr kumimoji="1" lang="ko-KR" altLang="en-US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서블릿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컨테이너가 요청을 받음</a:t>
            </a:r>
            <a:endParaRPr kumimoji="1"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ServletRequest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인터페이스로 변환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ServeletResponse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인터페이스로 응답을 내보낼 준비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2)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ServletRequest</a:t>
            </a:r>
            <a:r>
              <a:rPr lang="ko-KR" altLang="en-US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FilterChain</a:t>
            </a:r>
            <a:r>
              <a:rPr kumimoji="1" lang="ko-KR" altLang="en-US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으로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연결된 필터를 통과시키면서 필터링함</a:t>
            </a:r>
            <a:endParaRPr kumimoji="1"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3)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DispatcherServlet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이 처리</a:t>
            </a:r>
            <a:endParaRPr kumimoji="1"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HandlerMapping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</a:t>
            </a: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HandlerAdapter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</a:t>
            </a: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ViewResolver</a:t>
            </a: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목록을 보유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적절한 인스턴스를 찾아서 </a:t>
            </a:r>
            <a:r>
              <a:rPr kumimoji="1" lang="ko-KR" altLang="en-US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적용해줌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4)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HandlerMapping</a:t>
            </a: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단계</a:t>
            </a:r>
            <a:endParaRPr kumimoji="1"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지정된 순서에 따라 </a:t>
            </a: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HandlerMapping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빈을 사용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ex) </a:t>
            </a:r>
            <a:r>
              <a:rPr kumimoji="1" lang="en-US" altLang="ko-KR" sz="14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RequestMappingHandlerMapping</a:t>
            </a:r>
            <a:endParaRPr kumimoji="1"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5)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RequestMappingHandlerAdapter</a:t>
            </a: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단계에서 </a:t>
            </a:r>
            <a:r>
              <a:rPr kumimoji="1" lang="ko-KR" altLang="en-US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입력받은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ServletRequest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객체 </a:t>
            </a:r>
            <a:r>
              <a:rPr kumimoji="1" lang="en-US" altLang="ko-KR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with @Controller</a:t>
            </a:r>
            <a:r>
              <a:rPr kumimoji="1" lang="ko-KR" altLang="en-US" sz="16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바인딩</a:t>
            </a:r>
            <a:endParaRPr kumimoji="1"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>
              <a:lnSpc>
                <a:spcPct val="110000"/>
              </a:lnSpc>
            </a:pP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요청 검증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응답 변환</a:t>
            </a:r>
            <a:r>
              <a:rPr kumimoji="1" lang="en-US" altLang="ko-KR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78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80B775-D011-754B-88A0-3096A6ED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한계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B24DFA-2BC4-8440-8740-2CDCE8D74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Servlet API 3.1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부터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넌블러킹을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지원함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그러나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전반적인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라이프사이클은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블러킹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방식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279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5D1FDF-16FD-C04B-87A2-47F03624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직접 고친다면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9D02EB-32C7-4A40-8342-8776C076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서블릿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API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과의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인터페이싱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부분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서블릿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API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유사한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리액티브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인터페이스 설계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리액터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프로젝트에서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리액티브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스트림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API</a:t>
            </a:r>
            <a:r>
              <a:rPr kumimoji="1" lang="ko-KR" altLang="en-US" baseline="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제공하고 있음</a:t>
            </a:r>
            <a:endParaRPr kumimoji="1" lang="en-US" altLang="ko-KR" baseline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이걸 이용해서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서블릿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레이어를 리액티브하게 재설계해보자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!</a:t>
            </a:r>
            <a:endParaRPr kumimoji="1" lang="en-US" altLang="ko-KR" baseline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5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23D4D5-F25D-2E4A-AB77-883ECF0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직접 고친다면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r>
              <a:rPr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 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82B91CB-5098-2846-A1A9-81A3952EB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25913"/>
            <a:ext cx="7358189" cy="3971666"/>
          </a:xfrm>
        </p:spPr>
      </p:pic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507D93E0-85FF-A14A-8EAB-0256B69515A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199" y="5353170"/>
            <a:ext cx="8074307" cy="11055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1)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요청메시지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– </a:t>
            </a:r>
            <a:r>
              <a:rPr kumimoji="1" lang="en-US" altLang="ko-KR" baseline="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DataBuffer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Flux</a:t>
            </a:r>
            <a:r>
              <a:rPr kumimoji="1" lang="ko-KR" altLang="en-US" baseline="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반환</a:t>
            </a:r>
            <a:endParaRPr kumimoji="1" lang="en-US" altLang="ko-KR" baseline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buNone/>
            </a:pP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2)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응답메시지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–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DataBuffer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계열의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Publisher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받아서 처리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buNone/>
            </a:pP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3) 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요청과 응답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세션의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Mono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담고있는 컨테이너</a:t>
            </a:r>
          </a:p>
        </p:txBody>
      </p:sp>
    </p:spTree>
    <p:extLst>
      <p:ext uri="{BB962C8B-B14F-4D97-AF65-F5344CB8AC3E}">
        <p14:creationId xmlns:p14="http://schemas.microsoft.com/office/powerpoint/2010/main" val="27081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87446-6B4F-FD42-B218-CF9ABE13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직접 고친다면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r>
              <a:rPr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15E0C10-1E53-DC45-A1C7-E0410EF81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58054"/>
            <a:ext cx="7886700" cy="2492262"/>
          </a:xfr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A04A616-88A8-D941-835A-0FD525CA1D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119824"/>
            <a:ext cx="7886700" cy="2195513"/>
          </a:xfrm>
        </p:spPr>
        <p:txBody>
          <a:bodyPr/>
          <a:lstStyle/>
          <a:p>
            <a:r>
              <a:rPr kumimoji="1" lang="ko-KR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추가 </a:t>
            </a:r>
            <a:r>
              <a:rPr kumimoji="1" lang="ko-KR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핸들러와</a:t>
            </a:r>
            <a:r>
              <a:rPr kumimoji="1" lang="ko-KR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필터 설계</a:t>
            </a:r>
            <a:endParaRPr lang="ko-KR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DispatcherServlet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대행 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–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Mono&lt;Void&gt;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로 결과는 없지만 처리 완료 여부를 알려줌</a:t>
            </a:r>
            <a:endParaRPr kumimoji="1" lang="en-US" altLang="ko-KR" baseline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kumimoji="1" lang="en-US" altLang="ko-KR" baseline="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WebFilter</a:t>
            </a:r>
            <a:r>
              <a:rPr kumimoji="1" lang="ko-KR" altLang="en-US" baseline="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baseline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체인으로 등록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해서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7469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49077-656A-9343-B5FE-6CC667B7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WebMVC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를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직접 고친다면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kumimoji="1" lang="ko-KR" altLang="en-US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4A0401-CA0E-7442-AC20-BC17D32A5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나머지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최하층에서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reactive HTTP 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요청을 처리해야 함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2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서버 엔진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(ex.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Netty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Tomcat)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이 </a:t>
            </a:r>
            <a:r>
              <a:rPr kumimoji="1" lang="ko-KR" altLang="en-US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제각각인데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</a:p>
          <a:p>
            <a:pPr lvl="1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추상화 필요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2"/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ServerHttpRequest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</a:t>
            </a:r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ServerHttpResponse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의 상호작용 담당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2"/>
            <a:r>
              <a:rPr kumimoji="1" lang="en-US" altLang="ko-KR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ServerWebExchange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생성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3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요청과 응답을 결합</a:t>
            </a:r>
            <a:endParaRPr kumimoji="1" lang="en-US" altLang="ko-KR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3"/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세션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locale</a:t>
            </a:r>
            <a:r>
              <a:rPr kumimoji="1" lang="ko-KR" altLang="en-US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resolver, ...</a:t>
            </a:r>
          </a:p>
        </p:txBody>
      </p:sp>
    </p:spTree>
    <p:extLst>
      <p:ext uri="{BB962C8B-B14F-4D97-AF65-F5344CB8AC3E}">
        <p14:creationId xmlns:p14="http://schemas.microsoft.com/office/powerpoint/2010/main" val="14175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707</Words>
  <Application>Microsoft Macintosh PowerPoint</Application>
  <PresentationFormat>와이드스크린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NanumBarunGothic</vt:lpstr>
      <vt:lpstr>Arial</vt:lpstr>
      <vt:lpstr>Calibri</vt:lpstr>
      <vt:lpstr>Calibri Light</vt:lpstr>
      <vt:lpstr>Office 테마</vt:lpstr>
      <vt:lpstr>06 웹플럭스 - 비동기 논블로킹 통신</vt:lpstr>
      <vt:lpstr>WebMVC vs WebFlux</vt:lpstr>
      <vt:lpstr>WebMVC vs WebFlux</vt:lpstr>
      <vt:lpstr>WebMVC 아키텍쳐</vt:lpstr>
      <vt:lpstr>WebMVC의 한계</vt:lpstr>
      <vt:lpstr>WebMVC를 직접 고친다면?</vt:lpstr>
      <vt:lpstr>WebMVC를 직접 고친다면?  </vt:lpstr>
      <vt:lpstr>WebMVC를 직접 고친다면? </vt:lpstr>
      <vt:lpstr>WebMVC를 직접 고친다면?</vt:lpstr>
      <vt:lpstr>DispatcherHandler</vt:lpstr>
      <vt:lpstr>리액티브 웹 MVC 프레임웍</vt:lpstr>
      <vt:lpstr>리액티브 웹 MVC 프레임웍</vt:lpstr>
      <vt:lpstr>라우팅</vt:lpstr>
      <vt:lpstr>라우팅의 예</vt:lpstr>
      <vt:lpstr>라우터 함수의 파라미터</vt:lpstr>
      <vt:lpstr>ServerResponse의 용례</vt:lpstr>
      <vt:lpstr>스프링을 대부분 걷어낸 독립형 웹 서비스</vt:lpstr>
      <vt:lpstr>WebClient</vt:lpstr>
      <vt:lpstr>WebClient</vt:lpstr>
      <vt:lpstr>WebClient</vt:lpstr>
      <vt:lpstr>실습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웹플럭스 - 비동기 논블로킹 통신</dc:title>
  <dc:creator>조영일</dc:creator>
  <cp:lastModifiedBy>조영일</cp:lastModifiedBy>
  <cp:revision>58</cp:revision>
  <dcterms:created xsi:type="dcterms:W3CDTF">2019-11-04T08:19:57Z</dcterms:created>
  <dcterms:modified xsi:type="dcterms:W3CDTF">2019-11-11T08:09:40Z</dcterms:modified>
</cp:coreProperties>
</file>