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67" r:id="rId3"/>
    <p:sldId id="257" r:id="rId4"/>
    <p:sldId id="258" r:id="rId5"/>
    <p:sldId id="260" r:id="rId6"/>
    <p:sldId id="272" r:id="rId7"/>
    <p:sldId id="264" r:id="rId8"/>
    <p:sldId id="265" r:id="rId9"/>
    <p:sldId id="266" r:id="rId10"/>
    <p:sldId id="268" r:id="rId11"/>
    <p:sldId id="269" r:id="rId12"/>
    <p:sldId id="271" r:id="rId13"/>
    <p:sldId id="273" r:id="rId14"/>
    <p:sldId id="274" r:id="rId15"/>
    <p:sldId id="275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6" autoAdjust="0"/>
    <p:restoredTop sz="86385" autoAdjust="0"/>
  </p:normalViewPr>
  <p:slideViewPr>
    <p:cSldViewPr>
      <p:cViewPr varScale="1">
        <p:scale>
          <a:sx n="98" d="100"/>
          <a:sy n="98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C2F93-C05A-40CB-BE4D-92CA7002E3D1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BFFFD-45A2-4B48-B1D4-A0485A277975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FFFD-45A2-4B48-B1D4-A0485A277975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직사각형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직사각형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직사각형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이등변 삼각형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직선 연결선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이등변 삼각형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이등변 삼각형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542E8D6-5986-40E4-B6F3-8B7852196BE6}" type="datetimeFigureOut">
              <a:rPr lang="ko-KR" altLang="en-US" smtClean="0"/>
              <a:t>2011-08-18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281D00-D70A-4F0F-8B8F-AA6F26BC1CC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8" name="직선 연결선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직선 연결선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이등변 삼각형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1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1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Code Complete </a:t>
            </a:r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스터디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/>
            </a:r>
            <a:br>
              <a:rPr lang="en-US" altLang="ko-KR" dirty="0" smtClean="0">
                <a:latin typeface="나눔고딕" pitchFamily="50" charset="-127"/>
                <a:ea typeface="나눔고딕" pitchFamily="50" charset="-127"/>
              </a:rPr>
            </a:b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8.5~9.2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altLang="ko-KR" sz="2800" dirty="0" smtClean="0">
                <a:latin typeface="나눔고딕" pitchFamily="50" charset="-127"/>
                <a:ea typeface="나눔고딕" pitchFamily="50" charset="-127"/>
              </a:rPr>
              <a:t>DB</a:t>
            </a:r>
            <a:r>
              <a:rPr lang="ko-KR" altLang="en-US" sz="2800" dirty="0" err="1" smtClean="0">
                <a:latin typeface="나눔고딕" pitchFamily="50" charset="-127"/>
                <a:ea typeface="나눔고딕" pitchFamily="50" charset="-127"/>
              </a:rPr>
              <a:t>검색플랫폼팀</a:t>
            </a:r>
            <a:endParaRPr lang="en-US" altLang="ko-KR" sz="2800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sz="2800" dirty="0" smtClean="0">
                <a:latin typeface="나눔고딕" pitchFamily="50" charset="-127"/>
                <a:ea typeface="나눔고딕" pitchFamily="50" charset="-127"/>
              </a:rPr>
              <a:t>조영일</a:t>
            </a:r>
            <a:endParaRPr lang="en-US" altLang="ko-KR" sz="2800" dirty="0" smtClean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9.1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클래스와 루틴을 작성하는 단계에 대한 요약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클래</a:t>
            </a:r>
            <a:r>
              <a:rPr lang="ko-KR" altLang="en-US" dirty="0" smtClean="0"/>
              <a:t>스 </a:t>
            </a:r>
            <a:r>
              <a:rPr lang="ko-KR" altLang="en-US" dirty="0" smtClean="0"/>
              <a:t>작성 단계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3638550" cy="42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9.1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클래스와 루틴을 작성하는 단계에 대한 요약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루틴을 작성하는 단계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3536156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9.2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전문가를 위한 의사코드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Pseudocode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알고리즘이나 루틴 등이 어떻게 동작할지에 대한 비형식적인 </a:t>
            </a:r>
            <a:r>
              <a:rPr lang="ko-KR" altLang="en-US" dirty="0" err="1" smtClean="0"/>
              <a:t>영어식</a:t>
            </a:r>
            <a:r>
              <a:rPr lang="ko-KR" altLang="en-US" dirty="0" smtClean="0"/>
              <a:t> 표기법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0"/>
            <a:r>
              <a:rPr lang="ko-KR" altLang="en-US" dirty="0" smtClean="0"/>
              <a:t>작성 가이드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영어의 명령문 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특정</a:t>
            </a:r>
            <a:r>
              <a:rPr lang="ko-KR" altLang="en-US" baseline="0" dirty="0" smtClean="0"/>
              <a:t> 프로그래밍 언어의 문법을 사용하지 말 것</a:t>
            </a:r>
            <a:endParaRPr lang="en-US" altLang="ko-KR" baseline="0" dirty="0" smtClean="0"/>
          </a:p>
          <a:p>
            <a:pPr lvl="1"/>
            <a:r>
              <a:rPr lang="ko-KR" altLang="en-US" baseline="0" dirty="0" smtClean="0"/>
              <a:t>목적이 중요함</a:t>
            </a:r>
            <a:endParaRPr lang="en-US" altLang="ko-KR" baseline="0" dirty="0" smtClean="0"/>
          </a:p>
          <a:p>
            <a:pPr lvl="1"/>
            <a:r>
              <a:rPr lang="ko-KR" altLang="en-US" baseline="0" dirty="0" smtClean="0"/>
              <a:t>추상화와 구현의 중간 쯤으로</a:t>
            </a:r>
            <a:endParaRPr lang="en-US" altLang="ko-KR" baseline="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9.2 </a:t>
            </a:r>
            <a:r>
              <a:rPr lang="ko-KR" altLang="en-US" dirty="0" smtClean="0"/>
              <a:t>전문가를 위한 의사코드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나쁜 의사코드의 예</a:t>
            </a:r>
            <a:endParaRPr lang="en-US" altLang="ko-KR" dirty="0" smtClean="0"/>
          </a:p>
          <a:p>
            <a:pPr lvl="2">
              <a:buNone/>
            </a:pP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increment resource number by 1</a:t>
            </a:r>
          </a:p>
          <a:p>
            <a:pPr lvl="2">
              <a:buNone/>
            </a:pP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allocate a </a:t>
            </a:r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dlg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struct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 using </a:t>
            </a:r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malloc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  <a:p>
            <a:pPr lvl="2">
              <a:buNone/>
            </a:pP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if </a:t>
            </a:r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malloc</a:t>
            </a: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() returns NULL then return 1</a:t>
            </a:r>
          </a:p>
          <a:p>
            <a:pPr lvl="2">
              <a:buNone/>
            </a:pPr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invoke </a:t>
            </a:r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OSrsrc_init</a:t>
            </a:r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 to initialize a resource for the operating system</a:t>
            </a:r>
          </a:p>
          <a:p>
            <a:pPr lvl="2">
              <a:buNone/>
            </a:pPr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*</a:t>
            </a:r>
            <a:r>
              <a:rPr lang="en-US" altLang="ko-KR" sz="1600" baseline="0" dirty="0" err="1" smtClean="0">
                <a:latin typeface="나눔고딕" pitchFamily="50" charset="-127"/>
                <a:ea typeface="나눔고딕" pitchFamily="50" charset="-127"/>
              </a:rPr>
              <a:t>hRsrcPtr</a:t>
            </a:r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 = resource number</a:t>
            </a:r>
          </a:p>
          <a:p>
            <a:pPr lvl="2">
              <a:buNone/>
            </a:pPr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return 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9.2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전문가를 위한 의사코드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좋은 의사코드의 예</a:t>
            </a:r>
            <a:endParaRPr lang="en-US" altLang="ko-KR" dirty="0" smtClean="0"/>
          </a:p>
          <a:p>
            <a:pPr lvl="1"/>
            <a:r>
              <a:rPr lang="en-US" altLang="ko-KR" sz="16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Keep track of current number of resources in use</a:t>
            </a:r>
          </a:p>
          <a:p>
            <a:pPr lvl="1"/>
            <a:r>
              <a:rPr lang="en-US" altLang="ko-KR" sz="16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If another resource is available</a:t>
            </a:r>
          </a:p>
          <a:p>
            <a:pPr lvl="2"/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Allocate a dialog box structure</a:t>
            </a:r>
          </a:p>
          <a:p>
            <a:pPr lvl="2"/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If a dialog box structure could be allocated</a:t>
            </a:r>
          </a:p>
          <a:p>
            <a:pPr lvl="3"/>
            <a:r>
              <a:rPr lang="en-US" altLang="ko-KR" sz="1600" dirty="0" smtClean="0">
                <a:latin typeface="나눔고딕" pitchFamily="50" charset="-127"/>
                <a:ea typeface="나눔고딕" pitchFamily="50" charset="-127"/>
              </a:rPr>
              <a:t>Note</a:t>
            </a:r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 that one more resource is in use</a:t>
            </a:r>
          </a:p>
          <a:p>
            <a:pPr lvl="3"/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Initialize the resource</a:t>
            </a:r>
          </a:p>
          <a:p>
            <a:pPr lvl="3"/>
            <a:r>
              <a:rPr lang="en-US" altLang="ko-KR" sz="1600" baseline="0" dirty="0" smtClean="0">
                <a:latin typeface="나눔고딕" pitchFamily="50" charset="-127"/>
                <a:ea typeface="나눔고딕" pitchFamily="50" charset="-127"/>
              </a:rPr>
              <a:t>Store the resource number at the location provided by the caller</a:t>
            </a:r>
          </a:p>
          <a:p>
            <a:pPr lvl="2"/>
            <a:r>
              <a:rPr lang="en-US" altLang="ko-KR" sz="1600" dirty="0" err="1" smtClean="0">
                <a:latin typeface="나눔고딕" pitchFamily="50" charset="-127"/>
                <a:ea typeface="나눔고딕" pitchFamily="50" charset="-127"/>
              </a:rPr>
              <a:t>Endif</a:t>
            </a:r>
            <a:endParaRPr lang="en-US" altLang="ko-KR" sz="1600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sz="1600" dirty="0" err="1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Endif</a:t>
            </a:r>
            <a:endParaRPr lang="en-US" altLang="ko-KR" sz="1600" dirty="0" smtClean="0">
              <a:solidFill>
                <a:schemeClr val="tx1"/>
              </a:solidFill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sz="160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Return true if a new resource was created;</a:t>
            </a:r>
            <a:r>
              <a:rPr lang="en-US" altLang="ko-KR" sz="1600" baseline="0" dirty="0" smtClean="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rPr>
              <a:t> else return false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9.2 </a:t>
            </a:r>
            <a:r>
              <a:rPr lang="ko-KR" altLang="en-US" dirty="0" smtClean="0"/>
              <a:t>전문가를 위한 의사코드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의사코드의 혜택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검토가 쉬워짐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반복적인 개선을 지원함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변경을 쉽게 </a:t>
            </a:r>
            <a:r>
              <a:rPr lang="ko-KR" altLang="en-US" dirty="0" err="1" smtClean="0"/>
              <a:t>만듬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주석 작성의 노력을 최소화함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설계 문서화의 다른 형태보다도 유지 보수가 쉬움</a:t>
            </a:r>
            <a:endParaRPr lang="ko-KR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방어적인 프로그래밍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8.5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오류에 의해서 발생하는 손해를 막기 위한 방책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방책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(barricade)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를 마련하자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!</a:t>
            </a:r>
          </a:p>
          <a:p>
            <a:pPr lvl="1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인터페이스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public/private</a:t>
            </a:r>
            <a:r>
              <a:rPr lang="en-US" altLang="ko-KR" baseline="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aseline="0" dirty="0" smtClean="0">
                <a:latin typeface="나눔고딕" pitchFamily="50" charset="-127"/>
                <a:ea typeface="나눔고딕" pitchFamily="50" charset="-127"/>
              </a:rPr>
              <a:t>분리</a:t>
            </a:r>
            <a:endParaRPr lang="en-US" altLang="ko-KR" baseline="0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endParaRPr lang="en-US" altLang="ko-KR" baseline="0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ko-KR" altLang="en-US" baseline="0" dirty="0" smtClean="0">
                <a:latin typeface="나눔고딕" pitchFamily="50" charset="-127"/>
                <a:ea typeface="나눔고딕" pitchFamily="50" charset="-127"/>
              </a:rPr>
              <a:t>수술실 기법</a:t>
            </a:r>
            <a:endParaRPr lang="en-US" altLang="ko-KR" baseline="0" dirty="0" smtClean="0">
              <a:latin typeface="나눔고딕" pitchFamily="50" charset="-127"/>
              <a:ea typeface="나눔고딕" pitchFamily="50" charset="-127"/>
            </a:endParaRPr>
          </a:p>
          <a:p>
            <a:pPr lvl="2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데이터 살균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8.5</a:t>
            </a:r>
            <a:r>
              <a:rPr lang="en-US" altLang="ko-KR" baseline="0" dirty="0" smtClean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baseline="0" dirty="0" smtClean="0">
                <a:latin typeface="나눔고딕" pitchFamily="50" charset="-127"/>
                <a:ea typeface="나눔고딕" pitchFamily="50" charset="-127"/>
              </a:rPr>
              <a:t>오류에 의해서 발생하는 손해를 막기 위한 방책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방책 외부에서는 오류 처리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데이터 오류이므로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방책 내부에서는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assertion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처리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ko-KR" altLang="en-US" dirty="0" err="1" smtClean="0">
                <a:latin typeface="나눔고딕" pitchFamily="50" charset="-127"/>
                <a:ea typeface="나눔고딕" pitchFamily="50" charset="-127"/>
              </a:rPr>
              <a:t>로직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 오류이므로</a:t>
            </a:r>
            <a:endParaRPr lang="ko-KR" alt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8.6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디버깅 보조 도구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* “</a:t>
            </a:r>
            <a:r>
              <a:rPr lang="ko-KR" altLang="en-US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도구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” </a:t>
            </a:r>
            <a:r>
              <a:rPr lang="ko-KR" altLang="en-US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대신에 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“</a:t>
            </a:r>
            <a:r>
              <a:rPr lang="ko-KR" altLang="en-US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관습</a:t>
            </a:r>
            <a:r>
              <a:rPr lang="en-US" altLang="ko-KR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”</a:t>
            </a:r>
            <a:r>
              <a:rPr lang="ko-KR" altLang="en-US" dirty="0" smtClean="0">
                <a:solidFill>
                  <a:schemeClr val="bg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으로 이해할 필요가 있음</a:t>
            </a:r>
            <a:endParaRPr lang="en-US" altLang="ko-KR" dirty="0" smtClean="0">
              <a:solidFill>
                <a:schemeClr val="bg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lvl="0"/>
            <a:endParaRPr lang="en-US" altLang="ko-KR" dirty="0" smtClean="0">
              <a:solidFill>
                <a:schemeClr val="bg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  <a:p>
            <a:pPr lvl="0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제품의 제약 사항들을 개발 버전에 무의식적으로 적용하지 않는다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자원을 마음껏 사용해서 오류가 발생하기 쉽고</a:t>
            </a:r>
            <a:r>
              <a:rPr lang="ko-KR" altLang="en-US" baseline="0" dirty="0" smtClean="0">
                <a:latin typeface="나눔고딕" pitchFamily="50" charset="-127"/>
                <a:ea typeface="나눔고딕" pitchFamily="50" charset="-127"/>
              </a:rPr>
              <a:t> 잘 훼손되도록 함</a:t>
            </a:r>
            <a:endParaRPr lang="ko-KR" altLang="en-US" dirty="0" smtClean="0">
              <a:latin typeface="나눔고딕" pitchFamily="50" charset="-127"/>
              <a:ea typeface="나눔고딕" pitchFamily="50" charset="-127"/>
            </a:endParaRPr>
          </a:p>
          <a:p>
            <a:pPr lvl="0"/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0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디버깅 보조 도구의 초기 사용</a:t>
            </a:r>
            <a:endParaRPr lang="ko-KR" alt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8.6 </a:t>
            </a:r>
            <a:r>
              <a:rPr lang="ko-KR" altLang="en-US" dirty="0" smtClean="0"/>
              <a:t>디버깅 보조 도구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공격적인 프로그래밍을 사용하라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assert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사용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“not enough memory”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상황 연출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else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와 </a:t>
            </a:r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default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에서 강제 종료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객체 삭제 직전에 쓰레기 데이터 채우기</a:t>
            </a:r>
          </a:p>
          <a:p>
            <a:pPr lvl="0"/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0"/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디버깅 보조 도구를 제거하기 위한 계획</a:t>
            </a:r>
            <a:endParaRPr lang="en-US" altLang="ko-KR" dirty="0" smtClean="0">
              <a:latin typeface="나눔고딕" pitchFamily="50" charset="-127"/>
              <a:ea typeface="나눔고딕" pitchFamily="50" charset="-127"/>
            </a:endParaRPr>
          </a:p>
          <a:p>
            <a:pPr lvl="1"/>
            <a:r>
              <a:rPr lang="ko-KR" altLang="en-US" dirty="0" smtClean="0"/>
              <a:t>버전 제어 도구와 </a:t>
            </a:r>
            <a:r>
              <a:rPr lang="ko-KR" altLang="en-US" dirty="0" err="1" smtClean="0"/>
              <a:t>빌드</a:t>
            </a:r>
            <a:r>
              <a:rPr lang="ko-KR" altLang="en-US" dirty="0" smtClean="0"/>
              <a:t> 도구를 구축할 것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C++</a:t>
            </a:r>
            <a:r>
              <a:rPr lang="ko-KR" altLang="en-US" dirty="0" smtClean="0"/>
              <a:t>같은 환경에서는 </a:t>
            </a:r>
            <a:r>
              <a:rPr lang="ko-KR" altLang="en-US" dirty="0" err="1" smtClean="0"/>
              <a:t>전처리기를</a:t>
            </a:r>
            <a:r>
              <a:rPr lang="ko-KR" altLang="en-US" dirty="0" smtClean="0"/>
              <a:t> 사용할 것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#</a:t>
            </a:r>
            <a:r>
              <a:rPr lang="en-US" altLang="ko-KR" dirty="0" err="1" smtClean="0"/>
              <a:t>ifdef</a:t>
            </a:r>
            <a:r>
              <a:rPr lang="en-US" altLang="ko-KR" baseline="0" dirty="0" smtClean="0"/>
              <a:t> DEBUG</a:t>
            </a:r>
          </a:p>
          <a:p>
            <a:pPr lvl="1"/>
            <a:r>
              <a:rPr lang="ko-KR" altLang="en-US" baseline="0" dirty="0" smtClean="0"/>
              <a:t>자신만의 </a:t>
            </a:r>
            <a:r>
              <a:rPr lang="ko-KR" altLang="en-US" baseline="0" dirty="0" err="1" smtClean="0"/>
              <a:t>전처리기를</a:t>
            </a:r>
            <a:r>
              <a:rPr lang="ko-KR" altLang="en-US" baseline="0" dirty="0" smtClean="0"/>
              <a:t> 작성할 것</a:t>
            </a:r>
            <a:endParaRPr lang="en-US" altLang="ko-KR" baseline="0" dirty="0" smtClean="0"/>
          </a:p>
          <a:p>
            <a:pPr lvl="1"/>
            <a:r>
              <a:rPr lang="ko-KR" altLang="en-US" baseline="0" dirty="0" smtClean="0"/>
              <a:t>디버깅 </a:t>
            </a:r>
            <a:r>
              <a:rPr lang="ko-KR" altLang="en-US" baseline="0" dirty="0" err="1" smtClean="0"/>
              <a:t>스텁을</a:t>
            </a:r>
            <a:r>
              <a:rPr lang="ko-KR" altLang="en-US" baseline="0" dirty="0" smtClean="0"/>
              <a:t> 사용할 것</a:t>
            </a:r>
            <a:endParaRPr lang="en-US" altLang="ko-KR" baseline="0" dirty="0" smtClean="0"/>
          </a:p>
          <a:p>
            <a:pPr lvl="3">
              <a:buNone/>
            </a:pPr>
            <a:r>
              <a:rPr lang="ko-KR" altLang="en-US" dirty="0" smtClean="0"/>
              <a:t>데이터 </a:t>
            </a:r>
            <a:r>
              <a:rPr lang="ko-KR" altLang="en-US" dirty="0" err="1" smtClean="0"/>
              <a:t>무결성을</a:t>
            </a:r>
            <a:r>
              <a:rPr lang="ko-KR" altLang="en-US" dirty="0" smtClean="0"/>
              <a:t> 검사하는 추가적인 루틴을 작성</a:t>
            </a:r>
            <a:endParaRPr lang="en-US" altLang="ko-KR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8.7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제품 코드 안에 남는 방어적인 프로그래밍 코드 정하기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중요한 오류 검사 코드는 잔류</a:t>
            </a:r>
            <a:endParaRPr lang="en-US" altLang="ko-KR" dirty="0" smtClean="0"/>
          </a:p>
          <a:p>
            <a:r>
              <a:rPr lang="ko-KR" altLang="en-US" dirty="0" smtClean="0"/>
              <a:t>사소한 오류 검사 코드는 제거</a:t>
            </a:r>
            <a:endParaRPr lang="en-US" altLang="ko-KR" dirty="0" smtClean="0"/>
          </a:p>
          <a:p>
            <a:endParaRPr lang="en-US" altLang="ko-KR" dirty="0" smtClean="0"/>
          </a:p>
          <a:p>
            <a:r>
              <a:rPr lang="en-US" altLang="ko-KR" dirty="0" smtClean="0"/>
              <a:t>Hard</a:t>
            </a:r>
            <a:r>
              <a:rPr lang="en-US" altLang="ko-KR" baseline="0" dirty="0" smtClean="0"/>
              <a:t> crash</a:t>
            </a:r>
            <a:r>
              <a:rPr lang="ko-KR" altLang="en-US" baseline="0" dirty="0" smtClean="0"/>
              <a:t>를</a:t>
            </a:r>
            <a:r>
              <a:rPr lang="ko-KR" altLang="en-US" dirty="0" smtClean="0"/>
              <a:t> 야기하는 코드는 제거</a:t>
            </a:r>
            <a:endParaRPr lang="en-US" altLang="ko-KR" dirty="0" smtClean="0"/>
          </a:p>
          <a:p>
            <a:pPr lvl="0"/>
            <a:r>
              <a:rPr lang="en-US" altLang="ko-KR" dirty="0" smtClean="0"/>
              <a:t>Graceful</a:t>
            </a:r>
            <a:r>
              <a:rPr lang="en-US" altLang="ko-KR" baseline="0" dirty="0" smtClean="0"/>
              <a:t> crash</a:t>
            </a:r>
            <a:r>
              <a:rPr lang="ko-KR" altLang="en-US" baseline="0" dirty="0" smtClean="0"/>
              <a:t>를 돕는 코드는 잔류</a:t>
            </a:r>
            <a:endParaRPr lang="en-US" altLang="ko-KR" baseline="0" dirty="0" smtClean="0"/>
          </a:p>
          <a:p>
            <a:pPr lvl="0"/>
            <a:endParaRPr lang="en-US" altLang="ko-KR" baseline="0" dirty="0" smtClean="0"/>
          </a:p>
          <a:p>
            <a:pPr lvl="0"/>
            <a:r>
              <a:rPr lang="ko-KR" altLang="en-US" baseline="0" dirty="0" err="1" smtClean="0"/>
              <a:t>로깅</a:t>
            </a:r>
            <a:endParaRPr lang="en-US" altLang="ko-KR" baseline="0" dirty="0" smtClean="0"/>
          </a:p>
          <a:p>
            <a:pPr lvl="0"/>
            <a:r>
              <a:rPr lang="ko-KR" altLang="en-US" dirty="0" smtClean="0"/>
              <a:t>친절한 오류 메시지</a:t>
            </a:r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8.8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방어적인 프로그래밍에 대해서 방어적이 되는 것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아무리 좋은 것이라도 적당히 하자</a:t>
            </a:r>
            <a:r>
              <a:rPr lang="en-US" altLang="ko-KR" dirty="0" smtClean="0"/>
              <a:t>!</a:t>
            </a:r>
            <a:endParaRPr lang="ko-KR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9 </a:t>
            </a:r>
            <a:r>
              <a:rPr lang="ko-KR" altLang="en-US" dirty="0" smtClean="0">
                <a:latin typeface="나눔고딕" pitchFamily="50" charset="-127"/>
                <a:ea typeface="나눔고딕" pitchFamily="50" charset="-127"/>
              </a:rPr>
              <a:t>의사코드 프로그래밍 프로세스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이하 </a:t>
            </a:r>
            <a:r>
              <a:rPr lang="en-US" altLang="ko-KR" dirty="0" smtClean="0"/>
              <a:t>PPP</a:t>
            </a:r>
            <a:endParaRPr lang="ko-KR" alt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원본">
  <a:themeElements>
    <a:clrScheme name="원본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원본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원본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48</TotalTime>
  <Words>399</Words>
  <Application>Microsoft Office PowerPoint</Application>
  <PresentationFormat>화면 슬라이드 쇼(4:3)</PresentationFormat>
  <Paragraphs>93</Paragraphs>
  <Slides>15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원본</vt:lpstr>
      <vt:lpstr>Code Complete 스터디 8.5~9.2</vt:lpstr>
      <vt:lpstr>8 방어적인 프로그래밍</vt:lpstr>
      <vt:lpstr>8.5 오류에 의해서 발생하는 손해를 막기 위한 방책</vt:lpstr>
      <vt:lpstr>8.5 오류에 의해서 발생하는 손해를 막기 위한 방책</vt:lpstr>
      <vt:lpstr>8.6 디버깅 보조 도구</vt:lpstr>
      <vt:lpstr>8.6 디버깅 보조 도구</vt:lpstr>
      <vt:lpstr>8.7 제품 코드 안에 남는 방어적인 프로그래밍 코드 정하기</vt:lpstr>
      <vt:lpstr>8.8 방어적인 프로그래밍에 대해서 방어적이 되는 것</vt:lpstr>
      <vt:lpstr>9 의사코드 프로그래밍 프로세스</vt:lpstr>
      <vt:lpstr>9.1 클래스와 루틴을 작성하는 단계에 대한 요약</vt:lpstr>
      <vt:lpstr>9.1 클래스와 루틴을 작성하는 단계에 대한 요약</vt:lpstr>
      <vt:lpstr>9.2 전문가를 위한 의사코드 </vt:lpstr>
      <vt:lpstr>9.2 전문가를 위한 의사코드</vt:lpstr>
      <vt:lpstr>9.2 전문가를 위한 의사코드</vt:lpstr>
      <vt:lpstr>9.2 전문가를 위한 의사코드</vt:lpstr>
    </vt:vector>
  </TitlesOfParts>
  <Company>NHN(주)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Complete 스터디 8.5~9.2</dc:title>
  <dc:creator>조영일</dc:creator>
  <cp:lastModifiedBy>조영일</cp:lastModifiedBy>
  <cp:revision>8</cp:revision>
  <dcterms:created xsi:type="dcterms:W3CDTF">2011-08-18T05:28:24Z</dcterms:created>
  <dcterms:modified xsi:type="dcterms:W3CDTF">2011-08-18T06:16:53Z</dcterms:modified>
</cp:coreProperties>
</file>